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2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8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101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4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9.png" ContentType="image/png"/>
  <Override PartName="/ppt/media/image26.png" ContentType="image/png"/>
  <Override PartName="/ppt/media/image94.png" ContentType="image/png"/>
  <Override PartName="/ppt/media/image3.png" ContentType="image/png"/>
  <Override PartName="/ppt/media/image33.png" ContentType="image/png"/>
  <Override PartName="/ppt/media/image1.png" ContentType="image/png"/>
  <Override PartName="/ppt/media/image4.png" ContentType="image/png"/>
  <Override PartName="/ppt/media/image13.png" ContentType="image/png"/>
  <Override PartName="/ppt/media/image81.png" ContentType="image/png"/>
  <Override PartName="/ppt/media/image34.png" ContentType="image/png"/>
  <Override PartName="/ppt/media/image61.png" ContentType="image/png"/>
  <Override PartName="/ppt/media/image5.jpeg" ContentType="image/jpeg"/>
  <Override PartName="/ppt/media/image50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46.png" ContentType="image/png"/>
  <Override PartName="/ppt/media/image51.png" ContentType="image/png"/>
  <Override PartName="/ppt/media/image92.jpeg" ContentType="image/jpeg"/>
  <Override PartName="/ppt/media/image80.png" ContentType="image/png"/>
  <Override PartName="/ppt/media/image12.png" ContentType="image/png"/>
  <Override PartName="/ppt/media/image109.png" ContentType="image/png"/>
  <Override PartName="/ppt/media/image49.png" ContentType="image/png"/>
  <Override PartName="/ppt/media/image100.png" ContentType="image/png"/>
  <Override PartName="/ppt/media/image52.png" ContentType="image/png"/>
  <Override PartName="/ppt/media/image53.png" ContentType="image/png"/>
  <Override PartName="/ppt/media/image56.png" ContentType="image/png"/>
  <Override PartName="/ppt/media/image54.png" ContentType="image/png"/>
  <Override PartName="/ppt/media/image18.png" ContentType="image/png"/>
  <Override PartName="/ppt/media/image86.png" ContentType="image/png"/>
  <Override PartName="/ppt/media/image122.jpeg" ContentType="image/jpeg"/>
  <Override PartName="/ppt/media/image16.png" ContentType="image/png"/>
  <Override PartName="/ppt/media/image84.png" ContentType="image/png"/>
  <Override PartName="/ppt/media/image7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43.png" ContentType="image/png"/>
  <Override PartName="/ppt/media/image55.png" ContentType="image/png"/>
  <Override PartName="/ppt/media/image37.png" ContentType="image/png"/>
  <Override PartName="/ppt/media/image45.png" ContentType="image/png"/>
  <Override PartName="/ppt/media/image113.jpeg" ContentType="image/jpeg"/>
  <Override PartName="/ppt/media/image47.png" ContentType="image/png"/>
  <Override PartName="/ppt/media/image10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40.png" ContentType="image/png"/>
  <Override PartName="/ppt/media/image35.png" ContentType="image/png"/>
  <Override PartName="/ppt/media/image127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24.png" ContentType="image/png"/>
  <Override PartName="/ppt/media/image14.png" ContentType="image/png"/>
  <Override PartName="/ppt/media/image82.png" ContentType="image/png"/>
  <Override PartName="/ppt/media/image57.png" ContentType="image/png"/>
  <Override PartName="/ppt/media/image20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90.png" ContentType="image/png"/>
  <Override PartName="/ppt/media/image93.jpeg" ContentType="image/jpe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85.png" ContentType="image/png"/>
  <Override PartName="/ppt/media/image17.png" ContentType="image/png"/>
  <Override PartName="/ppt/media/image110.jpeg" ContentType="image/jpe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115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117.jpeg" ContentType="image/jpeg"/>
  <Override PartName="/ppt/media/image87.png" ContentType="image/png"/>
  <Override PartName="/ppt/media/image88.jpeg" ContentType="image/jpeg"/>
  <Override PartName="/ppt/media/image108.jpeg" ContentType="image/jpeg"/>
  <Override PartName="/ppt/media/image111.jpeg" ContentType="image/jpe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5.jpeg" ContentType="image/jpeg"/>
  <Override PartName="/ppt/media/image102.png" ContentType="image/png"/>
  <Override PartName="/ppt/media/image103.png" ContentType="image/png"/>
  <Override PartName="/ppt/media/image104.jpeg" ContentType="image/jpeg"/>
  <Override PartName="/ppt/media/image106.jpeg" ContentType="image/jpeg"/>
  <Override PartName="/ppt/media/image107.jpeg" ContentType="image/jpeg"/>
  <Override PartName="/ppt/media/image121.png" ContentType="image/png"/>
  <Override PartName="/ppt/media/image112.png" ContentType="image/png"/>
  <Override PartName="/ppt/media/image89.jpeg" ContentType="image/jpeg"/>
  <Override PartName="/ppt/media/image114.png" ContentType="image/png"/>
  <Override PartName="/ppt/media/image116.png" ContentType="image/png"/>
  <Override PartName="/ppt/media/image12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2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64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75.xml.rels" ContentType="application/vnd.openxmlformats-package.relationships+xml"/>
  <Override PartName="/ppt/slides/_rels/slide10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9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</a:t>
            </a:r>
            <a:r>
              <a:rPr b="0" lang="pt-BR" sz="2000" spc="-1" strike="noStrike">
                <a:latin typeface="Arial"/>
              </a:rPr>
              <a:t>para </a:t>
            </a:r>
            <a:r>
              <a:rPr b="0" lang="pt-BR" sz="2000" spc="-1" strike="noStrike">
                <a:latin typeface="Arial"/>
              </a:rPr>
              <a:t>editar o </a:t>
            </a:r>
            <a:r>
              <a:rPr b="0" lang="pt-BR" sz="2000" spc="-1" strike="noStrike">
                <a:latin typeface="Arial"/>
              </a:rPr>
              <a:t>formato </a:t>
            </a:r>
            <a:r>
              <a:rPr b="0" lang="pt-BR" sz="2000" spc="-1" strike="noStrike">
                <a:latin typeface="Arial"/>
              </a:rPr>
              <a:t>de </a:t>
            </a:r>
            <a:r>
              <a:rPr b="0" lang="pt-BR" sz="2000" spc="-1" strike="noStrike">
                <a:latin typeface="Arial"/>
              </a:rPr>
              <a:t>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F5B9090-70B7-4709-8E07-36F0BD663969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Mai fácil de manipular se comparado ao conjunto de instâncias (maior que o esquema)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Atributo composto (projetos, hora) ou (empregado, hora)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Atributos project, hora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 informação pode estar relacionada ao projeto ou a entidade empregados. Contudo, a visão de empregados por projeto não reflete o número de horas gasta.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Assim, a melhor abordagem a ser utilizada está em associar o tempo ao empregado, ou seja, em works_on.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In the initial design of entity types, relationships are typically captured in</a:t>
            </a:r>
            <a:endParaRPr b="0" lang="pt-BR" sz="1100" spc="-1" strike="noStrike">
              <a:latin typeface="Arial"/>
            </a:endParaRPr>
          </a:p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the form of attributes. As the design is refined, these attributes get converted into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relationships between entity types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In the initial design of entity types, relationships are typically captured in</a:t>
            </a:r>
            <a:endParaRPr b="0" lang="pt-BR" sz="1100" spc="-1" strike="noStrike">
              <a:latin typeface="Arial"/>
            </a:endParaRPr>
          </a:p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the form of attributes. As the design is refined, these attributes get converted into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relationships between entity types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Ajuda a explicar como funciona e o que significa o relacionamento. Não precisamos nomear os papéis, os nomes de cada entidade especificam o papel.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Ajuda a explicar como funciona e o que significa o relacionamento. Não precisamos nomear os papéis, os nomes de cada entidade especificam o papel.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Ajuda a explicar como funciona e o que significa o relacionamento. Não precisamos nomear os papéis, os nomes de cada entidade especificam o papel.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Migração de atributos para o lado N onde a cardinalidade fica em 1:N.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Migração possível para ambos os lados em 1:1.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Para relacionamentos com cardinalidade N:M o atributo é influenciado por ambas entidades.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Migração de atributos para o lado N onde a cardinalidade fica em 1:N.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Migração possível para ambos os lados em 1:1.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Para relacionamentos com cardinalidade N:M o atributo é influenciado por ambas entidades. O atributo não pode ser separado em apenas uma entidade.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Chave parcial para entidade fraca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Toda entidade fraca precisa ter uma entidade que a identifique. COntudo, nem todo relacionamento de depêndencia gera uma entidade fraca.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Toda entidade fraca precisa ter uma entidade que a identifique. COntudo, nem todo relacionamento de depêndencia gera uma entidade fraca.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Toda entidade fraca precisa ter uma entidade que a identifique. COntudo, nem todo relacionamento de depêndencia gera uma entidade fraca.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Nomes retirados após narrativa.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Relacionamento (verbos)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Atributos, e Entidade  (Substantivos)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 nome do relacionamento deve corresponder a uma relação binária, ex: empregado tem_dependentes de dependentes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Participação total de dependente enquanto a de empregado é parcial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algumas ferramentas de design possuem uma variação do modelo ER que não permitem relacionamentos de alto grau como ternário.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Neste caso, o relacionamento ternário deve ser representado com uma entidade fraca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Os atributos complexos são semelhantes aos elementos complexos em XML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0FB1946-28BD-4239-95DF-971929B128BD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7DA9F5C-EF96-4AC6-9C71-6ADA97BC3DE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FEDD8E8-F3AF-4D89-9A47-E58D3EB8F22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90940D2-9A04-41BE-AB88-A6FDEE8082F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E7A984-7BE3-4CC7-8191-4D030DFF342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9B876C0-100B-4868-95BD-835C6BEE605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95C7C9-30B7-41B2-BC01-1CFC7D03E19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1F214D-A901-4CFF-AF4A-6DFA2E2083B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9CC1A3-2C69-45C7-B83F-F3E12C4E188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7E71FC-0400-444D-AC34-740E222D1B5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143C42-80FD-4FE2-80A2-0BCD0A88112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BFAD01-1CFA-4F2C-BB87-995882CEB9E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F9F1256-0896-461D-B73B-218515DD49E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103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15.jpe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;p2"/>
          <p:cNvSpPr/>
          <p:nvPr/>
        </p:nvSpPr>
        <p:spPr>
          <a:xfrm>
            <a:off x="565560" y="3117240"/>
            <a:ext cx="6761520" cy="19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Juliana Mascarenhas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600" spc="-1" strike="noStrike">
                <a:solidFill>
                  <a:srgbClr val="040a24"/>
                </a:solidFill>
                <a:latin typeface="Arial"/>
                <a:ea typeface="Calibri"/>
              </a:rPr>
              <a:t>Tech Education Specialist DIO / Criadora de conteúdo no @Simplificandoredes e @SimplificandoProgramação 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600" spc="-1" strike="noStrike">
                <a:solidFill>
                  <a:srgbClr val="040a24"/>
                </a:solidFill>
                <a:latin typeface="Arial"/>
                <a:ea typeface="Calibri"/>
              </a:rPr>
              <a:t>Mestre em modelagem computacional | Cientista de dados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40a24"/>
                </a:solidFill>
                <a:latin typeface="Arial"/>
                <a:ea typeface="Calibri"/>
              </a:rPr>
              <a:t>@in/juliana-mascarenhas-ds/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" name="Google Shape;155;p2"/>
          <p:cNvSpPr/>
          <p:nvPr/>
        </p:nvSpPr>
        <p:spPr>
          <a:xfrm>
            <a:off x="565560" y="474840"/>
            <a:ext cx="7460280" cy="19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Banco de dados com ER – Entidade Relacionamento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</a:pPr>
            <a:r>
              <a:rPr b="0" i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Trilha de Banco de Dados Relacional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FEBD0A5-FABC-4633-8B99-F72ACD382C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Qual a função?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Projetos – 1 ou +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Características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Nome, n°, localização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27DFDB4-504E-45E3-A298-269C313FCAB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7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0" name="Retângulo: Cantos Arredondados 3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54" name="PlaceHolder 1"/>
          <p:cNvSpPr>
            <a:spLocks noGrp="1"/>
          </p:cNvSpPr>
          <p:nvPr>
            <p:ph type="sldNum" idx="10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1627480-742A-48B9-8FCB-D76264640B4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5" name="Retângulo: Cantos Arredondados 8"/>
          <p:cNvSpPr/>
          <p:nvPr/>
        </p:nvSpPr>
        <p:spPr>
          <a:xfrm>
            <a:off x="698400" y="2264760"/>
            <a:ext cx="2220840" cy="1842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Exame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Com médico ou com paciente?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756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350160" y="1891440"/>
            <a:ext cx="173124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58" name="PlaceHolder 1"/>
          <p:cNvSpPr>
            <a:spLocks noGrp="1"/>
          </p:cNvSpPr>
          <p:nvPr>
            <p:ph type="sldNum" idx="10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3BF46DB-F832-4CBC-B058-D4B53B431DE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9" name="Retângulo: Cantos Arredondados 8"/>
          <p:cNvSpPr/>
          <p:nvPr/>
        </p:nvSpPr>
        <p:spPr>
          <a:xfrm>
            <a:off x="698400" y="2264760"/>
            <a:ext cx="2220840" cy="1842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Exame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Com médico ou com paciente?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760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350160" y="1891440"/>
            <a:ext cx="1731240" cy="2514240"/>
          </a:xfrm>
          <a:prstGeom prst="rect">
            <a:avLst/>
          </a:prstGeom>
          <a:ln w="0">
            <a:noFill/>
          </a:ln>
        </p:spPr>
      </p:pic>
      <p:pic>
        <p:nvPicPr>
          <p:cNvPr id="761" name="Imagem 3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 flipH="1">
            <a:off x="6569280" y="2698920"/>
            <a:ext cx="2335320" cy="2333160"/>
          </a:xfrm>
          <a:prstGeom prst="rect">
            <a:avLst/>
          </a:prstGeom>
          <a:ln w="0">
            <a:noFill/>
          </a:ln>
        </p:spPr>
      </p:pic>
      <p:sp>
        <p:nvSpPr>
          <p:cNvPr id="762" name="Balão de Pensamento: Nuvem 4"/>
          <p:cNvSpPr/>
          <p:nvPr/>
        </p:nvSpPr>
        <p:spPr>
          <a:xfrm flipH="1">
            <a:off x="6001200" y="1596960"/>
            <a:ext cx="2139480" cy="10954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Ternário??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89920" y="1418040"/>
            <a:ext cx="4965480" cy="3530880"/>
          </a:xfrm>
          <a:prstGeom prst="rect">
            <a:avLst/>
          </a:prstGeom>
          <a:ln w="0">
            <a:noFill/>
          </a:ln>
        </p:spPr>
      </p:pic>
      <p:sp>
        <p:nvSpPr>
          <p:cNvPr id="76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65" name="PlaceHolder 1"/>
          <p:cNvSpPr>
            <a:spLocks noGrp="1"/>
          </p:cNvSpPr>
          <p:nvPr>
            <p:ph type="sldNum" idx="10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965A619-36C8-48E4-8A38-45B3B279C04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66" name="Retângulo: Cantos Arredondados 8"/>
          <p:cNvSpPr/>
          <p:nvPr/>
        </p:nvSpPr>
        <p:spPr>
          <a:xfrm>
            <a:off x="698400" y="2264760"/>
            <a:ext cx="2220840" cy="1842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Agregação 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m 3" descr="Diagrama&#10;&#10;Descrição gerada automaticamente"/>
          <p:cNvPicPr/>
          <p:nvPr/>
        </p:nvPicPr>
        <p:blipFill>
          <a:blip r:embed="rId1"/>
          <a:srcRect l="0" t="9339" r="0" b="0"/>
          <a:stretch/>
        </p:blipFill>
        <p:spPr>
          <a:xfrm>
            <a:off x="3756240" y="1488240"/>
            <a:ext cx="4253760" cy="3371400"/>
          </a:xfrm>
          <a:prstGeom prst="rect">
            <a:avLst/>
          </a:prstGeom>
          <a:ln w="0">
            <a:noFill/>
          </a:ln>
        </p:spPr>
      </p:pic>
      <p:sp>
        <p:nvSpPr>
          <p:cNvPr id="768" name="Google Shape;232;g116d3f5ae16_1_0"/>
          <p:cNvSpPr/>
          <p:nvPr/>
        </p:nvSpPr>
        <p:spPr>
          <a:xfrm>
            <a:off x="558360" y="644400"/>
            <a:ext cx="68140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2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69" name="PlaceHolder 1"/>
          <p:cNvSpPr>
            <a:spLocks noGrp="1"/>
          </p:cNvSpPr>
          <p:nvPr>
            <p:ph type="sldNum" idx="10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CDDB7FB-F1FF-4E5B-8490-F1A60394A4F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70" name="Retângulo: Cantos Arredondados 8"/>
          <p:cNvSpPr/>
          <p:nvPr/>
        </p:nvSpPr>
        <p:spPr>
          <a:xfrm>
            <a:off x="558000" y="4249080"/>
            <a:ext cx="22208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Ternário?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72" name="PlaceHolder 1"/>
          <p:cNvSpPr>
            <a:spLocks noGrp="1"/>
          </p:cNvSpPr>
          <p:nvPr>
            <p:ph type="sldNum" idx="10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8195176-03F2-424B-AE0D-02553280892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73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391760" y="1515960"/>
            <a:ext cx="6359760" cy="339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75" name="PlaceHolder 1"/>
          <p:cNvSpPr>
            <a:spLocks noGrp="1"/>
          </p:cNvSpPr>
          <p:nvPr>
            <p:ph type="sldNum" idx="10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C4559EA-B341-4A5C-87D9-BE10D41E42F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76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863280" y="1403280"/>
            <a:ext cx="7417080" cy="343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Nome, seguro social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Endereço, salário, 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nascimento 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C26C9D-E4DA-4A91-97C2-F7429A932CE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4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Retângulo: Cantos Arredondados 10"/>
          <p:cNvSpPr/>
          <p:nvPr/>
        </p:nvSpPr>
        <p:spPr>
          <a:xfrm>
            <a:off x="2734560" y="15753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7" name="Retângulo: Cantos Arredondados 3"/>
          <p:cNvSpPr/>
          <p:nvPr/>
        </p:nvSpPr>
        <p:spPr>
          <a:xfrm>
            <a:off x="346788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8" name="Retângulo: Cantos Arredondados 4"/>
          <p:cNvSpPr/>
          <p:nvPr/>
        </p:nvSpPr>
        <p:spPr>
          <a:xfrm>
            <a:off x="1677960" y="436824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9" name="Seta: Dobrada para Cima 6"/>
          <p:cNvSpPr/>
          <p:nvPr/>
        </p:nvSpPr>
        <p:spPr>
          <a:xfrm>
            <a:off x="3996000" y="3715560"/>
            <a:ext cx="657360" cy="1034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0" name="Seta: Dobrada para Cima 7"/>
          <p:cNvSpPr/>
          <p:nvPr/>
        </p:nvSpPr>
        <p:spPr>
          <a:xfrm rot="16200000">
            <a:off x="4658760" y="2049840"/>
            <a:ext cx="1088640" cy="528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Nome, seguro social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Endereço, salário, 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nascimento 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A68E1F5-8CC4-495F-9D33-A0DE90BF4C1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4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5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Retângulo: Cantos Arredondados 10"/>
          <p:cNvSpPr/>
          <p:nvPr/>
        </p:nvSpPr>
        <p:spPr>
          <a:xfrm>
            <a:off x="2734560" y="15753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7" name="Retângulo: Cantos Arredondados 3"/>
          <p:cNvSpPr/>
          <p:nvPr/>
        </p:nvSpPr>
        <p:spPr>
          <a:xfrm>
            <a:off x="346788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" name="Retângulo: Cantos Arredondados 4"/>
          <p:cNvSpPr/>
          <p:nvPr/>
        </p:nvSpPr>
        <p:spPr>
          <a:xfrm>
            <a:off x="1677960" y="436824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" name="Seta: Dobrada para Cima 6"/>
          <p:cNvSpPr/>
          <p:nvPr/>
        </p:nvSpPr>
        <p:spPr>
          <a:xfrm>
            <a:off x="3996000" y="3715560"/>
            <a:ext cx="657360" cy="1034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30" name="Seta: Dobrada para Cima 7"/>
          <p:cNvSpPr/>
          <p:nvPr/>
        </p:nvSpPr>
        <p:spPr>
          <a:xfrm rot="16200000">
            <a:off x="4658760" y="2049840"/>
            <a:ext cx="1088640" cy="528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31" name="Balão de Fala: Retângulo com Cantos Arredondados 1"/>
          <p:cNvSpPr/>
          <p:nvPr/>
        </p:nvSpPr>
        <p:spPr>
          <a:xfrm>
            <a:off x="1343520" y="3947400"/>
            <a:ext cx="1897560" cy="4201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Dependentes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43EF946-4032-49EC-9072-7E29FDCCF63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3" name="Retângulo: Cantos Arredondados 2"/>
          <p:cNvSpPr/>
          <p:nvPr/>
        </p:nvSpPr>
        <p:spPr>
          <a:xfrm>
            <a:off x="6358680" y="235800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4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89080" y="143280"/>
            <a:ext cx="5686560" cy="4943160"/>
          </a:xfrm>
          <a:prstGeom prst="rect">
            <a:avLst/>
          </a:prstGeom>
          <a:ln w="0">
            <a:noFill/>
          </a:ln>
        </p:spPr>
      </p:pic>
      <p:sp>
        <p:nvSpPr>
          <p:cNvPr id="135" name="Texto Explicativo: Seta para a Esquerda 9"/>
          <p:cNvSpPr/>
          <p:nvPr/>
        </p:nvSpPr>
        <p:spPr>
          <a:xfrm>
            <a:off x="6077160" y="65880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6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A4094E3-51B0-4225-A84A-ACDA53DFC90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8" name="Retângulo: Cantos Arredondados 2"/>
          <p:cNvSpPr/>
          <p:nvPr/>
        </p:nvSpPr>
        <p:spPr>
          <a:xfrm>
            <a:off x="7070400" y="244404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Texto Explicativo: Seta para a Esquerda 9"/>
          <p:cNvSpPr/>
          <p:nvPr/>
        </p:nvSpPr>
        <p:spPr>
          <a:xfrm>
            <a:off x="6950880" y="92844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0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41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3480" y="584640"/>
            <a:ext cx="6559920" cy="41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m 4" descr="Linha do tempo&#10;&#10;Descrição gerada automaticamente"/>
          <p:cNvPicPr/>
          <p:nvPr/>
        </p:nvPicPr>
        <p:blipFill>
          <a:blip r:embed="rId1"/>
          <a:stretch/>
        </p:blipFill>
        <p:spPr>
          <a:xfrm>
            <a:off x="105840" y="496080"/>
            <a:ext cx="8328600" cy="442080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sldNum" idx="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EC8EAE1-AB4E-4A40-9923-712898B7D78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44" name="Retângulo: Cantos Arredondados 2"/>
          <p:cNvSpPr/>
          <p:nvPr/>
        </p:nvSpPr>
        <p:spPr>
          <a:xfrm>
            <a:off x="7070400" y="244404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Texto Explicativo: Seta para a Esquerda 9"/>
          <p:cNvSpPr/>
          <p:nvPr/>
        </p:nvSpPr>
        <p:spPr>
          <a:xfrm>
            <a:off x="4373640" y="139212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6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159480" y="2141640"/>
            <a:ext cx="7940160" cy="269316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25B888E-3541-4854-9E5D-CF9EBD3DDE6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49" name="Retângulo: Cantos Arredondados 2"/>
          <p:cNvSpPr/>
          <p:nvPr/>
        </p:nvSpPr>
        <p:spPr>
          <a:xfrm>
            <a:off x="5560920" y="50328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0" name="Texto Explicativo: Seta para a Esquerda 9"/>
          <p:cNvSpPr/>
          <p:nvPr/>
        </p:nvSpPr>
        <p:spPr>
          <a:xfrm>
            <a:off x="7069320" y="1467720"/>
            <a:ext cx="156312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Instâncias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1" name="CaixaDeTexto 11"/>
          <p:cNvSpPr/>
          <p:nvPr/>
        </p:nvSpPr>
        <p:spPr>
          <a:xfrm>
            <a:off x="2879640" y="482580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52" name="Imagem 5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13480" y="763920"/>
            <a:ext cx="4597560" cy="13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23;g116295da5bc_1_75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54" name="Google Shape;224;g116295da5bc_1_75"/>
          <p:cNvSpPr/>
          <p:nvPr/>
        </p:nvSpPr>
        <p:spPr>
          <a:xfrm>
            <a:off x="565560" y="1785600"/>
            <a:ext cx="74098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Explorando o Modelo Entidade Relacionamento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55" name="Google Shape;225;g116295da5bc_1_7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C242D77F-E765-482A-AD92-7CB496F720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57" name="Google Shape;194;p5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//Modelagem de Banco de Dados com ER -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Processo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C60353E-DE15-4FA9-801C-6B54115BF0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437779579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196;p5"/>
          <p:cNvSpPr/>
          <p:nvPr/>
        </p:nvSpPr>
        <p:spPr>
          <a:xfrm>
            <a:off x="632160" y="138852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Tipos de Entidades, Chaves e Atributos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162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7C70E7F0-7357-4A93-BA90-47E115B80B9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64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68;p3"/>
          <p:cNvSpPr/>
          <p:nvPr/>
        </p:nvSpPr>
        <p:spPr>
          <a:xfrm>
            <a:off x="565560" y="1857600"/>
            <a:ext cx="8016480" cy="20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Objetivo deste módulo é apresentar o mundo da modelagem de dados voltado para um sistema de banco de dados.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0" name="Google Shape;169;p3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Objetivo Geral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46DBBA3-7E84-445C-B9FB-BBB2729EB01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tângulo: Cantos Arredondados 5"/>
          <p:cNvSpPr/>
          <p:nvPr/>
        </p:nvSpPr>
        <p:spPr>
          <a:xfrm>
            <a:off x="1119960" y="1923120"/>
            <a:ext cx="7224120" cy="269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Domínio do Negócio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Modelo ER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274209B-7439-49AE-8B0C-F52B52ED8C2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68" name="Retângulo: Cantos Arredondados 1"/>
          <p:cNvSpPr/>
          <p:nvPr/>
        </p:nvSpPr>
        <p:spPr>
          <a:xfrm>
            <a:off x="3457080" y="2653560"/>
            <a:ext cx="266292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Modelo Conceitual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Retângulo: Cantos Arredondados 2"/>
          <p:cNvSpPr/>
          <p:nvPr/>
        </p:nvSpPr>
        <p:spPr>
          <a:xfrm>
            <a:off x="6379200" y="3246840"/>
            <a:ext cx="17895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0" name="Retângulo: Cantos Arredondados 3"/>
          <p:cNvSpPr/>
          <p:nvPr/>
        </p:nvSpPr>
        <p:spPr>
          <a:xfrm>
            <a:off x="1289520" y="3214440"/>
            <a:ext cx="17139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1" name="Retângulo: Cantos Arredondados 4"/>
          <p:cNvSpPr/>
          <p:nvPr/>
        </p:nvSpPr>
        <p:spPr>
          <a:xfrm>
            <a:off x="3672720" y="3904560"/>
            <a:ext cx="2124000" cy="48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tângulo: Cantos Arredondados 5"/>
          <p:cNvSpPr/>
          <p:nvPr/>
        </p:nvSpPr>
        <p:spPr>
          <a:xfrm>
            <a:off x="1119960" y="1923120"/>
            <a:ext cx="7224120" cy="269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Domínio do Negócio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7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Modelo ER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1B86C67-F6AF-470B-83A6-EAA6389F0F8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75" name="Retângulo: Cantos Arredondados 1"/>
          <p:cNvSpPr/>
          <p:nvPr/>
        </p:nvSpPr>
        <p:spPr>
          <a:xfrm>
            <a:off x="3457080" y="2653560"/>
            <a:ext cx="266292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Modelo Conceitual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Retângulo: Cantos Arredondados 2"/>
          <p:cNvSpPr/>
          <p:nvPr/>
        </p:nvSpPr>
        <p:spPr>
          <a:xfrm>
            <a:off x="6379200" y="3246840"/>
            <a:ext cx="17895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7" name="Retângulo: Cantos Arredondados 3"/>
          <p:cNvSpPr/>
          <p:nvPr/>
        </p:nvSpPr>
        <p:spPr>
          <a:xfrm>
            <a:off x="1289520" y="3214440"/>
            <a:ext cx="17139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8" name="Retângulo: Cantos Arredondados 4"/>
          <p:cNvSpPr/>
          <p:nvPr/>
        </p:nvSpPr>
        <p:spPr>
          <a:xfrm>
            <a:off x="3672720" y="3904560"/>
            <a:ext cx="2124000" cy="48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9" name="Retângulo: Cantos Arredondados 6"/>
          <p:cNvSpPr/>
          <p:nvPr/>
        </p:nvSpPr>
        <p:spPr>
          <a:xfrm>
            <a:off x="6584040" y="4389840"/>
            <a:ext cx="219924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Estrutura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0" name="Imagem 9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sp>
        <p:nvSpPr>
          <p:cNvPr id="181" name="Balão de Pensamento: Nuvem 13"/>
          <p:cNvSpPr/>
          <p:nvPr/>
        </p:nvSpPr>
        <p:spPr>
          <a:xfrm>
            <a:off x="178920" y="270756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Como representar?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tângulo: Cantos Arredondados 11"/>
          <p:cNvSpPr/>
          <p:nvPr/>
        </p:nvSpPr>
        <p:spPr>
          <a:xfrm>
            <a:off x="5559840" y="98280"/>
            <a:ext cx="2048400" cy="173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83" name="Seta: Curva para Cima 7"/>
          <p:cNvSpPr/>
          <p:nvPr/>
        </p:nvSpPr>
        <p:spPr>
          <a:xfrm rot="15840000">
            <a:off x="6415920" y="2187720"/>
            <a:ext cx="3881520" cy="10886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84" name="Retângulo: Cantos Arredondados 5"/>
          <p:cNvSpPr/>
          <p:nvPr/>
        </p:nvSpPr>
        <p:spPr>
          <a:xfrm>
            <a:off x="1119960" y="1923120"/>
            <a:ext cx="7224120" cy="269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Domínio do Negócio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Modelo ER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C9C9D9A-2525-4175-8FAC-3F9F00C2F96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87" name="Retângulo: Cantos Arredondados 1"/>
          <p:cNvSpPr/>
          <p:nvPr/>
        </p:nvSpPr>
        <p:spPr>
          <a:xfrm>
            <a:off x="3457080" y="2653560"/>
            <a:ext cx="266292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Modelo Conceitual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Retângulo: Cantos Arredondados 2"/>
          <p:cNvSpPr/>
          <p:nvPr/>
        </p:nvSpPr>
        <p:spPr>
          <a:xfrm>
            <a:off x="6379200" y="3246840"/>
            <a:ext cx="17895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9" name="Retângulo: Cantos Arredondados 3"/>
          <p:cNvSpPr/>
          <p:nvPr/>
        </p:nvSpPr>
        <p:spPr>
          <a:xfrm>
            <a:off x="1289520" y="3214440"/>
            <a:ext cx="17139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0" name="Retângulo: Cantos Arredondados 4"/>
          <p:cNvSpPr/>
          <p:nvPr/>
        </p:nvSpPr>
        <p:spPr>
          <a:xfrm>
            <a:off x="3672720" y="3904560"/>
            <a:ext cx="2124000" cy="48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1" name="Retângulo: Cantos Arredondados 6"/>
          <p:cNvSpPr/>
          <p:nvPr/>
        </p:nvSpPr>
        <p:spPr>
          <a:xfrm>
            <a:off x="6584040" y="4389840"/>
            <a:ext cx="219924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Estrutura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2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5680440" y="175320"/>
            <a:ext cx="1815480" cy="1568160"/>
          </a:xfrm>
          <a:prstGeom prst="rect">
            <a:avLst/>
          </a:prstGeom>
          <a:ln w="0">
            <a:noFill/>
          </a:ln>
        </p:spPr>
      </p:pic>
      <p:pic>
        <p:nvPicPr>
          <p:cNvPr id="193" name="Imagem 13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sp>
        <p:nvSpPr>
          <p:cNvPr id="194" name="Balão de Pensamento: Nuvem 15"/>
          <p:cNvSpPr/>
          <p:nvPr/>
        </p:nvSpPr>
        <p:spPr>
          <a:xfrm>
            <a:off x="178920" y="270756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DER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Diagrama ER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A920959-7261-4562-A51A-1157D9AA5B2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97" name="Google Shape;231;g116d3f5ae16_1_0"/>
          <p:cNvSpPr/>
          <p:nvPr/>
        </p:nvSpPr>
        <p:spPr>
          <a:xfrm>
            <a:off x="565560" y="1481040"/>
            <a:ext cx="57304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Diagramas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Raras modificações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Facilidade de manipular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Esquema ER do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8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199" name="Retângulo: Cantos Arredondados 2"/>
          <p:cNvSpPr/>
          <p:nvPr/>
        </p:nvSpPr>
        <p:spPr>
          <a:xfrm>
            <a:off x="6605640" y="1823400"/>
            <a:ext cx="2026800" cy="2458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Foco no esquema 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Componente básico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Existencia independente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50EDD8B-885D-48AA-9E1F-22CC7C6044F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03" name="Retângulo: Cantos Arredondados 1"/>
          <p:cNvSpPr/>
          <p:nvPr/>
        </p:nvSpPr>
        <p:spPr>
          <a:xfrm>
            <a:off x="56736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Entidades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Retângulo: Cantos Arredondados 2"/>
          <p:cNvSpPr/>
          <p:nvPr/>
        </p:nvSpPr>
        <p:spPr>
          <a:xfrm>
            <a:off x="594792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Objetos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Seta: da Esquerda para a Direita 3"/>
          <p:cNvSpPr/>
          <p:nvPr/>
        </p:nvSpPr>
        <p:spPr>
          <a:xfrm>
            <a:off x="3360240" y="4324320"/>
            <a:ext cx="2414880" cy="48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Componente básico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Existencia independente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75CFEED-3AF8-40BF-893C-771BE17BEC9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09" name="Retângulo: Cantos Arredondados 1"/>
          <p:cNvSpPr/>
          <p:nvPr/>
        </p:nvSpPr>
        <p:spPr>
          <a:xfrm>
            <a:off x="56736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Entidades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Retângulo: Cantos Arredondados 2"/>
          <p:cNvSpPr/>
          <p:nvPr/>
        </p:nvSpPr>
        <p:spPr>
          <a:xfrm>
            <a:off x="594792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Objetos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Seta: da Esquerda para a Direita 3"/>
          <p:cNvSpPr/>
          <p:nvPr/>
        </p:nvSpPr>
        <p:spPr>
          <a:xfrm>
            <a:off x="3360240" y="4324320"/>
            <a:ext cx="2414880" cy="48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grpSp>
        <p:nvGrpSpPr>
          <p:cNvPr id="212" name="Agrupar 11"/>
          <p:cNvGrpSpPr/>
          <p:nvPr/>
        </p:nvGrpSpPr>
        <p:grpSpPr>
          <a:xfrm>
            <a:off x="4634640" y="1353240"/>
            <a:ext cx="4191840" cy="2712960"/>
            <a:chOff x="4634640" y="1353240"/>
            <a:chExt cx="4191840" cy="2712960"/>
          </a:xfrm>
        </p:grpSpPr>
        <p:pic>
          <p:nvPicPr>
            <p:cNvPr id="213" name="Imagem 8" descr="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4634640" y="1353240"/>
              <a:ext cx="3929040" cy="250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4" name="Retângulo: Cantos Arredondados 8"/>
            <p:cNvSpPr/>
            <p:nvPr/>
          </p:nvSpPr>
          <p:spPr>
            <a:xfrm>
              <a:off x="7306560" y="3085200"/>
              <a:ext cx="1519920" cy="981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15" name="Retângulo: Cantos Arredondados 9"/>
            <p:cNvSpPr/>
            <p:nvPr/>
          </p:nvSpPr>
          <p:spPr>
            <a:xfrm>
              <a:off x="7845840" y="2685960"/>
              <a:ext cx="829800" cy="3985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16" name="Retângulo: Cantos Arredondados 10"/>
            <p:cNvSpPr/>
            <p:nvPr/>
          </p:nvSpPr>
          <p:spPr>
            <a:xfrm>
              <a:off x="5915520" y="3818160"/>
              <a:ext cx="1778760" cy="20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14CEB79-7A14-400C-B7D6-C01B8C11448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19" name="Retângulo: Cantos Arredondados 1"/>
          <p:cNvSpPr/>
          <p:nvPr/>
        </p:nvSpPr>
        <p:spPr>
          <a:xfrm>
            <a:off x="56736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Entidades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Retângulo: Cantos Arredondados 2"/>
          <p:cNvSpPr/>
          <p:nvPr/>
        </p:nvSpPr>
        <p:spPr>
          <a:xfrm>
            <a:off x="594792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Objetos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Seta: da Esquerda para a Direita 3"/>
          <p:cNvSpPr/>
          <p:nvPr/>
        </p:nvSpPr>
        <p:spPr>
          <a:xfrm>
            <a:off x="3360240" y="4324320"/>
            <a:ext cx="2414880" cy="48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grpSp>
        <p:nvGrpSpPr>
          <p:cNvPr id="222" name="Agrupar 11"/>
          <p:cNvGrpSpPr/>
          <p:nvPr/>
        </p:nvGrpSpPr>
        <p:grpSpPr>
          <a:xfrm>
            <a:off x="4634640" y="1353240"/>
            <a:ext cx="4191840" cy="2712960"/>
            <a:chOff x="4634640" y="1353240"/>
            <a:chExt cx="4191840" cy="2712960"/>
          </a:xfrm>
        </p:grpSpPr>
        <p:pic>
          <p:nvPicPr>
            <p:cNvPr id="223" name="Imagem 8" descr="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4634640" y="1353240"/>
              <a:ext cx="3929040" cy="250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4" name="Retângulo: Cantos Arredondados 8"/>
            <p:cNvSpPr/>
            <p:nvPr/>
          </p:nvSpPr>
          <p:spPr>
            <a:xfrm>
              <a:off x="7306560" y="3085200"/>
              <a:ext cx="1519920" cy="981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25" name="Retângulo: Cantos Arredondados 9"/>
            <p:cNvSpPr/>
            <p:nvPr/>
          </p:nvSpPr>
          <p:spPr>
            <a:xfrm>
              <a:off x="7845840" y="2685960"/>
              <a:ext cx="829800" cy="3985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26" name="Retângulo: Cantos Arredondados 10"/>
            <p:cNvSpPr/>
            <p:nvPr/>
          </p:nvSpPr>
          <p:spPr>
            <a:xfrm>
              <a:off x="5915520" y="3818160"/>
              <a:ext cx="1778760" cy="20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pic>
        <p:nvPicPr>
          <p:cNvPr id="227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83120" y="1415880"/>
            <a:ext cx="4101480" cy="249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Características/Descrição das entidade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 relacionados as intâncias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2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30F0E3C-66D4-49D8-B6CD-9E8A91960B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31" name="Retângulo: Cantos Arredondados 1"/>
          <p:cNvSpPr/>
          <p:nvPr/>
        </p:nvSpPr>
        <p:spPr>
          <a:xfrm>
            <a:off x="5149800" y="1208880"/>
            <a:ext cx="313740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Atômicos x Composto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Retângulo: Cantos Arredondados 3"/>
          <p:cNvSpPr/>
          <p:nvPr/>
        </p:nvSpPr>
        <p:spPr>
          <a:xfrm>
            <a:off x="5149800" y="1909800"/>
            <a:ext cx="313740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Atributos multivalorados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Retângulo: Cantos Arredondados 5"/>
          <p:cNvSpPr/>
          <p:nvPr/>
        </p:nvSpPr>
        <p:spPr>
          <a:xfrm>
            <a:off x="5149800" y="2610720"/>
            <a:ext cx="313740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Armazenados e derivados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4" name="Retângulo: Cantos Arredondados 6"/>
          <p:cNvSpPr/>
          <p:nvPr/>
        </p:nvSpPr>
        <p:spPr>
          <a:xfrm>
            <a:off x="5149800" y="3311640"/>
            <a:ext cx="313740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Atributos Nulos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5" name="Retângulo: Cantos Arredondados 12"/>
          <p:cNvSpPr/>
          <p:nvPr/>
        </p:nvSpPr>
        <p:spPr>
          <a:xfrm>
            <a:off x="5149800" y="3990960"/>
            <a:ext cx="313740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Atributos Complexos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Agrupar 11"/>
          <p:cNvGrpSpPr/>
          <p:nvPr/>
        </p:nvGrpSpPr>
        <p:grpSpPr>
          <a:xfrm>
            <a:off x="4634640" y="1353240"/>
            <a:ext cx="4191840" cy="2712960"/>
            <a:chOff x="4634640" y="1353240"/>
            <a:chExt cx="4191840" cy="2712960"/>
          </a:xfrm>
        </p:grpSpPr>
        <p:pic>
          <p:nvPicPr>
            <p:cNvPr id="237" name="Imagem 8" descr="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4634640" y="1353240"/>
              <a:ext cx="3929040" cy="2501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" name="Retângulo: Cantos Arredondados 8"/>
            <p:cNvSpPr/>
            <p:nvPr/>
          </p:nvSpPr>
          <p:spPr>
            <a:xfrm>
              <a:off x="7306560" y="3085200"/>
              <a:ext cx="1519920" cy="981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39" name="Retângulo: Cantos Arredondados 9"/>
            <p:cNvSpPr/>
            <p:nvPr/>
          </p:nvSpPr>
          <p:spPr>
            <a:xfrm>
              <a:off x="7845840" y="2685960"/>
              <a:ext cx="829800" cy="3985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240" name="Retângulo: Cantos Arredondados 10"/>
            <p:cNvSpPr/>
            <p:nvPr/>
          </p:nvSpPr>
          <p:spPr>
            <a:xfrm>
              <a:off x="5915520" y="3818160"/>
              <a:ext cx="1778760" cy="20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241" name="Seta: Curva para Baixo 5"/>
          <p:cNvSpPr/>
          <p:nvPr/>
        </p:nvSpPr>
        <p:spPr>
          <a:xfrm rot="18000000">
            <a:off x="2554200" y="2785680"/>
            <a:ext cx="2706120" cy="927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24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963ACB6-CE7D-4B97-B2DB-0653FA3DF9F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44" name="Retângulo: Cantos Arredondados 1"/>
          <p:cNvSpPr/>
          <p:nvPr/>
        </p:nvSpPr>
        <p:spPr>
          <a:xfrm>
            <a:off x="161316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Atômicos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5" name="Sinal de Multiplicação 4"/>
          <p:cNvSpPr/>
          <p:nvPr/>
        </p:nvSpPr>
        <p:spPr>
          <a:xfrm>
            <a:off x="4459680" y="4281840"/>
            <a:ext cx="409320" cy="66816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246" name="Seta: Curva para Baixo 6"/>
          <p:cNvSpPr/>
          <p:nvPr/>
        </p:nvSpPr>
        <p:spPr>
          <a:xfrm flipV="1" rot="15660000">
            <a:off x="5555880" y="2868120"/>
            <a:ext cx="2878560" cy="7653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247" name="Retângulo: Cantos Arredondados 2"/>
          <p:cNvSpPr/>
          <p:nvPr/>
        </p:nvSpPr>
        <p:spPr>
          <a:xfrm>
            <a:off x="5085360" y="4281840"/>
            <a:ext cx="2609280" cy="57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Compostos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8" name="Retângulo: Cantos Arredondados 12"/>
          <p:cNvSpPr/>
          <p:nvPr/>
        </p:nvSpPr>
        <p:spPr>
          <a:xfrm>
            <a:off x="977040" y="1963440"/>
            <a:ext cx="260928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Concatenação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9" name="Seta: Dobrada para Cima 13"/>
          <p:cNvSpPr/>
          <p:nvPr/>
        </p:nvSpPr>
        <p:spPr>
          <a:xfrm flipV="1" rot="16200000">
            <a:off x="3173760" y="444600"/>
            <a:ext cx="430920" cy="249048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Composto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69D6AA5-59A8-4A5D-BE45-E06A4937897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52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006360" y="1800000"/>
            <a:ext cx="5470920" cy="3117600"/>
          </a:xfrm>
          <a:prstGeom prst="rect">
            <a:avLst/>
          </a:prstGeom>
          <a:ln w="0">
            <a:noFill/>
          </a:ln>
        </p:spPr>
      </p:pic>
      <p:sp>
        <p:nvSpPr>
          <p:cNvPr id="253" name="Retângulo: Cantos Arredondados 6"/>
          <p:cNvSpPr/>
          <p:nvPr/>
        </p:nvSpPr>
        <p:spPr>
          <a:xfrm>
            <a:off x="631800" y="2513520"/>
            <a:ext cx="2167200" cy="1692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Av. Sete de Setembro 371 – Araraquara, SP, 148000-390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82;p1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Percurso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0EC0043-41BA-4609-BD71-937B016D88E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4" name="Group 1"/>
          <p:cNvGrpSpPr/>
          <p:nvPr/>
        </p:nvGrpSpPr>
        <p:grpSpPr>
          <a:xfrm>
            <a:off x="668520" y="1637280"/>
            <a:ext cx="7886520" cy="3122640"/>
            <a:chOff x="668520" y="1637280"/>
            <a:chExt cx="7886520" cy="3122640"/>
          </a:xfrm>
        </p:grpSpPr>
        <p:sp>
          <p:nvSpPr>
            <p:cNvPr id="55" name="Google Shape;183;p17"/>
            <p:cNvSpPr/>
            <p:nvPr/>
          </p:nvSpPr>
          <p:spPr>
            <a:xfrm>
              <a:off x="678600" y="16372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6" name="Google Shape;184;p17"/>
            <p:cNvSpPr/>
            <p:nvPr/>
          </p:nvSpPr>
          <p:spPr>
            <a:xfrm>
              <a:off x="2273400" y="1694520"/>
              <a:ext cx="628164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Introdução à Modelagem e Projeto de BD</a:t>
              </a:r>
              <a:endParaRPr b="0" lang="pt-BR" sz="2400" spc="-1" strike="noStrike">
                <a:latin typeface="Arial"/>
              </a:endParaRPr>
            </a:p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7" name="Google Shape;185;p17"/>
            <p:cNvSpPr/>
            <p:nvPr/>
          </p:nvSpPr>
          <p:spPr>
            <a:xfrm>
              <a:off x="668520" y="226800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8" name="Google Shape;186;p17"/>
            <p:cNvSpPr/>
            <p:nvPr/>
          </p:nvSpPr>
          <p:spPr>
            <a:xfrm>
              <a:off x="2228760" y="234648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40a24"/>
                  </a:solidFill>
                  <a:latin typeface="Calibri"/>
                  <a:ea typeface="Calibri"/>
                </a:rPr>
                <a:t>Explorando o Modelo ER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9" name="Google Shape;187;p17"/>
            <p:cNvSpPr/>
            <p:nvPr/>
          </p:nvSpPr>
          <p:spPr>
            <a:xfrm>
              <a:off x="668520" y="292896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0" name="Google Shape;188;p17"/>
            <p:cNvSpPr/>
            <p:nvPr/>
          </p:nvSpPr>
          <p:spPr>
            <a:xfrm>
              <a:off x="2176920" y="296460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Esquema Conceitual Através de Diagramas </a:t>
              </a:r>
              <a:endParaRPr b="0" lang="pt-BR" sz="2400" spc="-1" strike="noStrike">
                <a:latin typeface="Arial"/>
              </a:endParaRPr>
            </a:p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1" name="Google Shape;187;p17"/>
            <p:cNvSpPr/>
            <p:nvPr/>
          </p:nvSpPr>
          <p:spPr>
            <a:xfrm>
              <a:off x="668520" y="35614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4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2" name="Google Shape;188;p17"/>
            <p:cNvSpPr/>
            <p:nvPr/>
          </p:nvSpPr>
          <p:spPr>
            <a:xfrm>
              <a:off x="2252520" y="361872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Modelagem de dados complexa com ER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" name="Google Shape;187;p17"/>
            <p:cNvSpPr/>
            <p:nvPr/>
          </p:nvSpPr>
          <p:spPr>
            <a:xfrm>
              <a:off x="678600" y="41842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5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4" name="Google Shape;188;p17"/>
            <p:cNvSpPr/>
            <p:nvPr/>
          </p:nvSpPr>
          <p:spPr>
            <a:xfrm>
              <a:off x="2262600" y="424116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Construindo seu Primeiro Projeto de BD 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Multivalorados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9259565-DCC7-4B40-AD32-5AFD589E3FD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256" name="Agrupar 3"/>
          <p:cNvGrpSpPr/>
          <p:nvPr/>
        </p:nvGrpSpPr>
        <p:grpSpPr>
          <a:xfrm>
            <a:off x="1095480" y="2330280"/>
            <a:ext cx="7040880" cy="1433880"/>
            <a:chOff x="1095480" y="2330280"/>
            <a:chExt cx="7040880" cy="1433880"/>
          </a:xfrm>
        </p:grpSpPr>
        <p:sp>
          <p:nvSpPr>
            <p:cNvPr id="257" name="Retângulo: Cantos Arredondados 6"/>
            <p:cNvSpPr/>
            <p:nvPr/>
          </p:nvSpPr>
          <p:spPr>
            <a:xfrm>
              <a:off x="1095480" y="2330280"/>
              <a:ext cx="7040880" cy="14338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212121"/>
              </a:solidFill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Atributos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58" name="Retângulo: Cantos Arredondados 1"/>
            <p:cNvSpPr/>
            <p:nvPr/>
          </p:nvSpPr>
          <p:spPr>
            <a:xfrm>
              <a:off x="1634760" y="2998800"/>
              <a:ext cx="2609280" cy="57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Atômicos/Compostos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9" name="Retângulo: Cantos Arredondados 2"/>
            <p:cNvSpPr/>
            <p:nvPr/>
          </p:nvSpPr>
          <p:spPr>
            <a:xfrm>
              <a:off x="4858920" y="2998800"/>
              <a:ext cx="3008160" cy="571320"/>
            </a:xfrm>
            <a:prstGeom prst="roundRect">
              <a:avLst>
                <a:gd name="adj" fmla="val 16667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Simples/Multivalorados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260" name="Balão de Fala: Retângulo com Cantos Arredondados 4"/>
          <p:cNvSpPr/>
          <p:nvPr/>
        </p:nvSpPr>
        <p:spPr>
          <a:xfrm>
            <a:off x="6864480" y="2664360"/>
            <a:ext cx="1724760" cy="4417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Valor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1" name="Balão de Fala: Retângulo com Cantos Arredondados 5"/>
          <p:cNvSpPr/>
          <p:nvPr/>
        </p:nvSpPr>
        <p:spPr>
          <a:xfrm>
            <a:off x="1009440" y="3440880"/>
            <a:ext cx="1724760" cy="4417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Estrutura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2" name="CaixaDeTexto 7"/>
          <p:cNvSpPr/>
          <p:nvPr/>
        </p:nvSpPr>
        <p:spPr>
          <a:xfrm>
            <a:off x="569520" y="4435200"/>
            <a:ext cx="48564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Entidade – possui 1 ou mais valores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Multivalorados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163F40E-2B61-4F86-80F5-4880145FD65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65" name="Retângulo: Cantos Arredondados 6"/>
          <p:cNvSpPr/>
          <p:nvPr/>
        </p:nvSpPr>
        <p:spPr>
          <a:xfrm>
            <a:off x="351360" y="1780200"/>
            <a:ext cx="3827520" cy="2900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grpSp>
        <p:nvGrpSpPr>
          <p:cNvPr id="266" name="Agrupar 13"/>
          <p:cNvGrpSpPr/>
          <p:nvPr/>
        </p:nvGrpSpPr>
        <p:grpSpPr>
          <a:xfrm>
            <a:off x="4826520" y="2287080"/>
            <a:ext cx="3730320" cy="905760"/>
            <a:chOff x="4826520" y="2287080"/>
            <a:chExt cx="3730320" cy="905760"/>
          </a:xfrm>
        </p:grpSpPr>
        <p:sp>
          <p:nvSpPr>
            <p:cNvPr id="267" name="Retângulo: Cantos Arredondados 2"/>
            <p:cNvSpPr/>
            <p:nvPr/>
          </p:nvSpPr>
          <p:spPr>
            <a:xfrm>
              <a:off x="4826520" y="2621520"/>
              <a:ext cx="3008160" cy="571320"/>
            </a:xfrm>
            <a:prstGeom prst="roundRect">
              <a:avLst>
                <a:gd name="adj" fmla="val 16667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Simples/Multivalorados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68" name="Balão de Fala: Retângulo com Cantos Arredondados 4"/>
            <p:cNvSpPr/>
            <p:nvPr/>
          </p:nvSpPr>
          <p:spPr>
            <a:xfrm>
              <a:off x="6832080" y="2287080"/>
              <a:ext cx="1724760" cy="4417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ea4e60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Valor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69" name="Retângulo: Cantos Arredondados 7"/>
          <p:cNvSpPr/>
          <p:nvPr/>
        </p:nvSpPr>
        <p:spPr>
          <a:xfrm>
            <a:off x="847440" y="2944800"/>
            <a:ext cx="1110240" cy="6789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Arial"/>
              </a:rPr>
              <a:t>Idade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0" name="Retângulo: Cantos Arredondados 8"/>
          <p:cNvSpPr/>
          <p:nvPr/>
        </p:nvSpPr>
        <p:spPr>
          <a:xfrm>
            <a:off x="2572920" y="2944800"/>
            <a:ext cx="1121040" cy="6789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Arial"/>
              </a:rPr>
              <a:t>Cores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1" name="Retângulo: Cantos Arredondados 9"/>
          <p:cNvSpPr/>
          <p:nvPr/>
        </p:nvSpPr>
        <p:spPr>
          <a:xfrm>
            <a:off x="847440" y="3764520"/>
            <a:ext cx="2846520" cy="6789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Arial"/>
              </a:rPr>
              <a:t>Grau acadêmico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72" name="Agrupar 14"/>
          <p:cNvGrpSpPr/>
          <p:nvPr/>
        </p:nvGrpSpPr>
        <p:grpSpPr>
          <a:xfrm>
            <a:off x="6217560" y="3796560"/>
            <a:ext cx="1555200" cy="951480"/>
            <a:chOff x="6217560" y="3796560"/>
            <a:chExt cx="1555200" cy="951480"/>
          </a:xfrm>
        </p:grpSpPr>
        <p:sp>
          <p:nvSpPr>
            <p:cNvPr id="273" name="Colchete Esquerdo 10"/>
            <p:cNvSpPr/>
            <p:nvPr/>
          </p:nvSpPr>
          <p:spPr>
            <a:xfrm>
              <a:off x="6217560" y="3796560"/>
              <a:ext cx="236880" cy="916200"/>
            </a:xfrm>
            <a:prstGeom prst="leftBracket">
              <a:avLst>
                <a:gd name="adj" fmla="val 8333"/>
              </a:avLst>
            </a:prstGeom>
            <a:noFill/>
            <a:ln w="28575"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olchete Direito 11"/>
            <p:cNvSpPr/>
            <p:nvPr/>
          </p:nvSpPr>
          <p:spPr>
            <a:xfrm>
              <a:off x="7589880" y="3799440"/>
              <a:ext cx="182880" cy="948600"/>
            </a:xfrm>
            <a:prstGeom prst="rightBracket">
              <a:avLst>
                <a:gd name="adj" fmla="val 8333"/>
              </a:avLst>
            </a:prstGeom>
            <a:noFill/>
            <a:ln w="28575"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aixaDeTexto 12"/>
            <p:cNvSpPr/>
            <p:nvPr/>
          </p:nvSpPr>
          <p:spPr>
            <a:xfrm>
              <a:off x="6559200" y="4095360"/>
              <a:ext cx="108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Intervalo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m 3" descr="Uma imagem contendo Texto&#10;&#10;Descrição gerada automaticamente"/>
          <p:cNvPicPr/>
          <p:nvPr/>
        </p:nvPicPr>
        <p:blipFill>
          <a:blip r:embed="rId1"/>
          <a:stretch/>
        </p:blipFill>
        <p:spPr>
          <a:xfrm rot="5400000">
            <a:off x="5659200" y="2141640"/>
            <a:ext cx="2343960" cy="3112920"/>
          </a:xfrm>
          <a:prstGeom prst="rect">
            <a:avLst/>
          </a:prstGeom>
          <a:ln w="0">
            <a:noFill/>
          </a:ln>
        </p:spPr>
      </p:pic>
      <p:sp>
        <p:nvSpPr>
          <p:cNvPr id="27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Stored/Derivados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1CCC4FE-14DF-4446-A88F-2B31A9BD5EF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79" name="Retângulo: Cantos Arredondados 6"/>
          <p:cNvSpPr/>
          <p:nvPr/>
        </p:nvSpPr>
        <p:spPr>
          <a:xfrm>
            <a:off x="588600" y="3322080"/>
            <a:ext cx="3827520" cy="1584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grpSp>
        <p:nvGrpSpPr>
          <p:cNvPr id="280" name="Agrupar 13"/>
          <p:cNvGrpSpPr/>
          <p:nvPr/>
        </p:nvGrpSpPr>
        <p:grpSpPr>
          <a:xfrm>
            <a:off x="5257800" y="1510560"/>
            <a:ext cx="3428640" cy="948960"/>
            <a:chOff x="5257800" y="1510560"/>
            <a:chExt cx="3428640" cy="948960"/>
          </a:xfrm>
        </p:grpSpPr>
        <p:sp>
          <p:nvSpPr>
            <p:cNvPr id="281" name="Retângulo: Cantos Arredondados 2"/>
            <p:cNvSpPr/>
            <p:nvPr/>
          </p:nvSpPr>
          <p:spPr>
            <a:xfrm>
              <a:off x="5257800" y="1888200"/>
              <a:ext cx="3008160" cy="571320"/>
            </a:xfrm>
            <a:prstGeom prst="roundRect">
              <a:avLst>
                <a:gd name="adj" fmla="val 16667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Armazenados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82" name="Balão de Fala: Retângulo com Cantos Arredondados 4"/>
            <p:cNvSpPr/>
            <p:nvPr/>
          </p:nvSpPr>
          <p:spPr>
            <a:xfrm>
              <a:off x="6961680" y="1510560"/>
              <a:ext cx="1724760" cy="4417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ea4e60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Valor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83" name="Retângulo: Cantos Arredondados 9"/>
          <p:cNvSpPr/>
          <p:nvPr/>
        </p:nvSpPr>
        <p:spPr>
          <a:xfrm>
            <a:off x="1084680" y="3990960"/>
            <a:ext cx="2846520" cy="6789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Arial"/>
              </a:rPr>
              <a:t>Derivados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84" name="Imagem 8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278280" y="2847240"/>
            <a:ext cx="1686240" cy="94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m 3" descr="Uma imagem contendo Texto&#10;&#10;Descrição gerada automaticamente"/>
          <p:cNvPicPr/>
          <p:nvPr/>
        </p:nvPicPr>
        <p:blipFill>
          <a:blip r:embed="rId1"/>
          <a:stretch/>
        </p:blipFill>
        <p:spPr>
          <a:xfrm rot="3300000">
            <a:off x="5610600" y="1058040"/>
            <a:ext cx="1265400" cy="1678680"/>
          </a:xfrm>
          <a:prstGeom prst="rect">
            <a:avLst/>
          </a:prstGeom>
          <a:ln w="0">
            <a:noFill/>
          </a:ln>
        </p:spPr>
      </p:pic>
      <p:sp>
        <p:nvSpPr>
          <p:cNvPr id="28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Stored/Derivados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87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E840A0A-E113-4104-8881-6406544F9BC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288" name="Agrupar 13"/>
          <p:cNvGrpSpPr/>
          <p:nvPr/>
        </p:nvGrpSpPr>
        <p:grpSpPr>
          <a:xfrm>
            <a:off x="5397840" y="1995840"/>
            <a:ext cx="3159360" cy="948960"/>
            <a:chOff x="5397840" y="1995840"/>
            <a:chExt cx="3159360" cy="948960"/>
          </a:xfrm>
        </p:grpSpPr>
        <p:sp>
          <p:nvSpPr>
            <p:cNvPr id="289" name="Retângulo: Cantos Arredondados 2"/>
            <p:cNvSpPr/>
            <p:nvPr/>
          </p:nvSpPr>
          <p:spPr>
            <a:xfrm>
              <a:off x="5397840" y="2373480"/>
              <a:ext cx="2771640" cy="571320"/>
            </a:xfrm>
            <a:prstGeom prst="roundRect">
              <a:avLst>
                <a:gd name="adj" fmla="val 16667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Armazenados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0" name="Balão de Fala: Retângulo com Cantos Arredondados 4"/>
            <p:cNvSpPr/>
            <p:nvPr/>
          </p:nvSpPr>
          <p:spPr>
            <a:xfrm>
              <a:off x="6967800" y="1995840"/>
              <a:ext cx="1589400" cy="4417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ffffff"/>
            </a:solidFill>
            <a:ln>
              <a:solidFill>
                <a:srgbClr val="ea4e60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Valor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91" name="Retângulo: Cantos Arredondados 6"/>
          <p:cNvSpPr/>
          <p:nvPr/>
        </p:nvSpPr>
        <p:spPr>
          <a:xfrm>
            <a:off x="5432040" y="3634200"/>
            <a:ext cx="2779920" cy="121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292" name="Retângulo: Cantos Arredondados 9"/>
          <p:cNvSpPr/>
          <p:nvPr/>
        </p:nvSpPr>
        <p:spPr>
          <a:xfrm>
            <a:off x="5974560" y="4184280"/>
            <a:ext cx="1909800" cy="46728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Arial"/>
              </a:rPr>
              <a:t>Derivados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93" name="Imagem 8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5432760" y="3127680"/>
            <a:ext cx="1314360" cy="807120"/>
          </a:xfrm>
          <a:prstGeom prst="rect">
            <a:avLst/>
          </a:prstGeom>
          <a:ln w="0">
            <a:noFill/>
          </a:ln>
        </p:spPr>
      </p:pic>
      <p:sp>
        <p:nvSpPr>
          <p:cNvPr id="294" name="Retângulo: Cantos Arredondados 8"/>
          <p:cNvSpPr/>
          <p:nvPr/>
        </p:nvSpPr>
        <p:spPr>
          <a:xfrm>
            <a:off x="825840" y="3936960"/>
            <a:ext cx="278172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Data de nascimento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95" name="Gráfico 11" descr="Um bolo com velas e frutas"/>
          <p:cNvPicPr/>
          <p:nvPr/>
        </p:nvPicPr>
        <p:blipFill>
          <a:blip r:embed="rId3"/>
          <a:stretch/>
        </p:blipFill>
        <p:spPr>
          <a:xfrm>
            <a:off x="3073320" y="3693240"/>
            <a:ext cx="1239840" cy="1239840"/>
          </a:xfrm>
          <a:prstGeom prst="rect">
            <a:avLst/>
          </a:prstGeom>
          <a:ln w="0">
            <a:noFill/>
          </a:ln>
        </p:spPr>
      </p:pic>
      <p:sp>
        <p:nvSpPr>
          <p:cNvPr id="296" name="Retângulo: Cantos Arredondados 11"/>
          <p:cNvSpPr/>
          <p:nvPr/>
        </p:nvSpPr>
        <p:spPr>
          <a:xfrm>
            <a:off x="825840" y="2567520"/>
            <a:ext cx="278172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Idade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97" name="Seta: Divisa 14"/>
          <p:cNvSpPr/>
          <p:nvPr/>
        </p:nvSpPr>
        <p:spPr>
          <a:xfrm rot="16200000">
            <a:off x="1971000" y="3335400"/>
            <a:ext cx="484920" cy="48492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Nulos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DA98EEE-404F-4533-8470-A28DEEC6DDA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00" name="Imagem 7" descr="Logotip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7111800" y="841320"/>
            <a:ext cx="1599840" cy="1278360"/>
          </a:xfrm>
          <a:prstGeom prst="rect">
            <a:avLst/>
          </a:prstGeom>
          <a:ln w="0">
            <a:noFill/>
          </a:ln>
        </p:spPr>
      </p:pic>
      <p:grpSp>
        <p:nvGrpSpPr>
          <p:cNvPr id="301" name="Agrupar 21"/>
          <p:cNvGrpSpPr/>
          <p:nvPr/>
        </p:nvGrpSpPr>
        <p:grpSpPr>
          <a:xfrm>
            <a:off x="2763000" y="1799640"/>
            <a:ext cx="3847320" cy="1150560"/>
            <a:chOff x="2763000" y="1799640"/>
            <a:chExt cx="3847320" cy="1150560"/>
          </a:xfrm>
        </p:grpSpPr>
        <p:sp>
          <p:nvSpPr>
            <p:cNvPr id="302" name="Retângulo: Cantos Arredondados 17"/>
            <p:cNvSpPr/>
            <p:nvPr/>
          </p:nvSpPr>
          <p:spPr>
            <a:xfrm>
              <a:off x="2763000" y="2292840"/>
              <a:ext cx="2781720" cy="6573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212121"/>
              </a:solidFill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Acadêmico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03" name="Balão de Fala: Retângulo com Cantos Arredondados 19"/>
            <p:cNvSpPr/>
            <p:nvPr/>
          </p:nvSpPr>
          <p:spPr>
            <a:xfrm>
              <a:off x="4183560" y="1799640"/>
              <a:ext cx="2426760" cy="578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Grau (opcinal)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Nulos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F86F854-9F29-4E59-B29C-45F226BAE8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06" name="Imagem 7" descr="Logotip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7111800" y="841320"/>
            <a:ext cx="1599840" cy="1278360"/>
          </a:xfrm>
          <a:prstGeom prst="rect">
            <a:avLst/>
          </a:prstGeom>
          <a:ln w="0">
            <a:noFill/>
          </a:ln>
        </p:spPr>
      </p:pic>
      <p:grpSp>
        <p:nvGrpSpPr>
          <p:cNvPr id="307" name="Agrupar 22"/>
          <p:cNvGrpSpPr/>
          <p:nvPr/>
        </p:nvGrpSpPr>
        <p:grpSpPr>
          <a:xfrm>
            <a:off x="509400" y="3299040"/>
            <a:ext cx="8127000" cy="1491480"/>
            <a:chOff x="509400" y="3299040"/>
            <a:chExt cx="8127000" cy="1491480"/>
          </a:xfrm>
        </p:grpSpPr>
        <p:sp>
          <p:nvSpPr>
            <p:cNvPr id="308" name="Retângulo: Cantos Arredondados 8"/>
            <p:cNvSpPr/>
            <p:nvPr/>
          </p:nvSpPr>
          <p:spPr>
            <a:xfrm>
              <a:off x="5071320" y="3914640"/>
              <a:ext cx="2781720" cy="6573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Casa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09" name="Retângulo: Cantos Arredondados 11"/>
            <p:cNvSpPr/>
            <p:nvPr/>
          </p:nvSpPr>
          <p:spPr>
            <a:xfrm>
              <a:off x="915120" y="3918240"/>
              <a:ext cx="2781720" cy="6573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Apartamento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10" name="CaixaDeTexto 7"/>
            <p:cNvSpPr/>
            <p:nvPr/>
          </p:nvSpPr>
          <p:spPr>
            <a:xfrm>
              <a:off x="4016880" y="3693960"/>
              <a:ext cx="523800" cy="109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6600" spc="-1" strike="noStrike">
                  <a:solidFill>
                    <a:srgbClr val="000000"/>
                  </a:solidFill>
                  <a:latin typeface="Arial"/>
                  <a:ea typeface="Arial"/>
                </a:rPr>
                <a:t>&amp;</a:t>
              </a:r>
              <a:endParaRPr b="0" lang="pt-BR" sz="6600" spc="-1" strike="noStrike">
                <a:latin typeface="Arial"/>
              </a:endParaRPr>
            </a:p>
          </p:txBody>
        </p:sp>
        <p:sp>
          <p:nvSpPr>
            <p:cNvPr id="311" name="Balão de Fala: Retângulo com Cantos Arredondados 12"/>
            <p:cNvSpPr/>
            <p:nvPr/>
          </p:nvSpPr>
          <p:spPr>
            <a:xfrm>
              <a:off x="509400" y="3380760"/>
              <a:ext cx="2426760" cy="578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Rua A n° 23 apt 102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12" name="Balão de Fala: Retângulo com Cantos Arredondados 15"/>
            <p:cNvSpPr/>
            <p:nvPr/>
          </p:nvSpPr>
          <p:spPr>
            <a:xfrm>
              <a:off x="6209640" y="3299040"/>
              <a:ext cx="2426760" cy="578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ffab40"/>
            </a:solidFill>
            <a:ln>
              <a:solidFill>
                <a:srgbClr val="bc7e2f"/>
              </a:solidFill>
              <a:rou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Rua B n° 490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313" name="Agrupar 21"/>
          <p:cNvGrpSpPr/>
          <p:nvPr/>
        </p:nvGrpSpPr>
        <p:grpSpPr>
          <a:xfrm>
            <a:off x="2763000" y="1799640"/>
            <a:ext cx="3847320" cy="1150560"/>
            <a:chOff x="2763000" y="1799640"/>
            <a:chExt cx="3847320" cy="1150560"/>
          </a:xfrm>
        </p:grpSpPr>
        <p:sp>
          <p:nvSpPr>
            <p:cNvPr id="314" name="Retângulo: Cantos Arredondados 17"/>
            <p:cNvSpPr/>
            <p:nvPr/>
          </p:nvSpPr>
          <p:spPr>
            <a:xfrm>
              <a:off x="2763000" y="2292840"/>
              <a:ext cx="2781720" cy="6573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212121"/>
              </a:solidFill>
              <a:rou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Acadêmico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15" name="Balão de Fala: Retângulo com Cantos Arredondados 19"/>
            <p:cNvSpPr/>
            <p:nvPr/>
          </p:nvSpPr>
          <p:spPr>
            <a:xfrm>
              <a:off x="4183560" y="1799640"/>
              <a:ext cx="2426760" cy="578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Grau (opcinal)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Nulos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FB31746-6045-49A2-AE87-8F4A60895CE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18" name="Imagem 7" descr="Logotip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7111800" y="841320"/>
            <a:ext cx="1599840" cy="1278360"/>
          </a:xfrm>
          <a:prstGeom prst="rect">
            <a:avLst/>
          </a:prstGeom>
          <a:ln w="0">
            <a:noFill/>
          </a:ln>
        </p:spPr>
      </p:pic>
      <p:sp>
        <p:nvSpPr>
          <p:cNvPr id="319" name="Retângulo: Cantos Arredondados 17"/>
          <p:cNvSpPr/>
          <p:nvPr/>
        </p:nvSpPr>
        <p:spPr>
          <a:xfrm>
            <a:off x="2674080" y="2545200"/>
            <a:ext cx="278172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UNKNOWN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0" name="Seta: Curva para Baixo 1"/>
          <p:cNvSpPr/>
          <p:nvPr/>
        </p:nvSpPr>
        <p:spPr>
          <a:xfrm rot="9840000">
            <a:off x="4039560" y="2756520"/>
            <a:ext cx="4378680" cy="73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321" name="CaixaDeTexto 2"/>
          <p:cNvSpPr/>
          <p:nvPr/>
        </p:nvSpPr>
        <p:spPr>
          <a:xfrm>
            <a:off x="1582560" y="3582720"/>
            <a:ext cx="2742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ITEM FALTANTE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2" name="Gráfico 5" descr="Telefone com preenchimento sólido"/>
          <p:cNvPicPr/>
          <p:nvPr/>
        </p:nvPicPr>
        <p:blipFill>
          <a:blip r:embed="rId2"/>
          <a:stretch/>
        </p:blipFill>
        <p:spPr>
          <a:xfrm>
            <a:off x="663480" y="320544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Atributo Complexos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58C0836-14AE-45C0-8339-CCD10E8DBC7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25" name="Retângulo: Cantos Arredondados 17"/>
          <p:cNvSpPr/>
          <p:nvPr/>
        </p:nvSpPr>
        <p:spPr>
          <a:xfrm>
            <a:off x="966960" y="2626920"/>
            <a:ext cx="238824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Compostos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26" name="Imagem 6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454320" y="4162320"/>
            <a:ext cx="6253560" cy="759600"/>
          </a:xfrm>
          <a:prstGeom prst="rect">
            <a:avLst/>
          </a:prstGeom>
          <a:ln w="0">
            <a:noFill/>
          </a:ln>
        </p:spPr>
      </p:pic>
      <p:sp>
        <p:nvSpPr>
          <p:cNvPr id="327" name="Retângulo: Cantos Arredondados 6"/>
          <p:cNvSpPr/>
          <p:nvPr/>
        </p:nvSpPr>
        <p:spPr>
          <a:xfrm>
            <a:off x="1961640" y="1758600"/>
            <a:ext cx="251460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Multivalorados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8" name="Chave Esquerda 9"/>
          <p:cNvSpPr/>
          <p:nvPr/>
        </p:nvSpPr>
        <p:spPr>
          <a:xfrm rot="5400000">
            <a:off x="3355200" y="3261240"/>
            <a:ext cx="214920" cy="2018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aixaDeTexto 10"/>
          <p:cNvSpPr/>
          <p:nvPr/>
        </p:nvSpPr>
        <p:spPr>
          <a:xfrm>
            <a:off x="3128040" y="388152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Grupo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30" name="CaixaDeTexto 11"/>
          <p:cNvSpPr/>
          <p:nvPr/>
        </p:nvSpPr>
        <p:spPr>
          <a:xfrm>
            <a:off x="5987520" y="392040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grpSp>
        <p:nvGrpSpPr>
          <p:cNvPr id="331" name="Agrupar 20"/>
          <p:cNvGrpSpPr/>
          <p:nvPr/>
        </p:nvGrpSpPr>
        <p:grpSpPr>
          <a:xfrm>
            <a:off x="5421240" y="1590480"/>
            <a:ext cx="3212280" cy="2289960"/>
            <a:chOff x="5421240" y="1590480"/>
            <a:chExt cx="3212280" cy="2289960"/>
          </a:xfrm>
        </p:grpSpPr>
        <p:pic>
          <p:nvPicPr>
            <p:cNvPr id="332" name="Imagem 8" descr="Diagrama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5421240" y="1590480"/>
              <a:ext cx="3010680" cy="2111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3" name="Retângulo: Cantos Arredondados 16"/>
            <p:cNvSpPr/>
            <p:nvPr/>
          </p:nvSpPr>
          <p:spPr>
            <a:xfrm>
              <a:off x="7468920" y="3052440"/>
              <a:ext cx="1164600" cy="828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334" name="Retângulo: Cantos Arredondados 18"/>
            <p:cNvSpPr/>
            <p:nvPr/>
          </p:nvSpPr>
          <p:spPr>
            <a:xfrm>
              <a:off x="7882200" y="2715840"/>
              <a:ext cx="635760" cy="336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335" name="Retângulo: Cantos Arredondados 19"/>
            <p:cNvSpPr/>
            <p:nvPr/>
          </p:nvSpPr>
          <p:spPr>
            <a:xfrm>
              <a:off x="6402960" y="3671280"/>
              <a:ext cx="1362960" cy="172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pic>
        <p:nvPicPr>
          <p:cNvPr id="336" name="Gráfico 22" descr="Crachá com preenchimento sólido"/>
          <p:cNvPicPr/>
          <p:nvPr/>
        </p:nvPicPr>
        <p:blipFill>
          <a:blip r:embed="rId3"/>
          <a:stretch/>
        </p:blipFill>
        <p:spPr>
          <a:xfrm>
            <a:off x="6712560" y="4251960"/>
            <a:ext cx="579960" cy="579960"/>
          </a:xfrm>
          <a:prstGeom prst="rect">
            <a:avLst/>
          </a:prstGeom>
          <a:ln w="0">
            <a:noFill/>
          </a:ln>
        </p:spPr>
      </p:pic>
      <p:pic>
        <p:nvPicPr>
          <p:cNvPr id="337" name="Gráfico 23" descr="Selo 1 com preenchimento sólido"/>
          <p:cNvPicPr/>
          <p:nvPr/>
        </p:nvPicPr>
        <p:blipFill>
          <a:blip r:embed="rId4"/>
          <a:stretch/>
        </p:blipFill>
        <p:spPr>
          <a:xfrm>
            <a:off x="8258040" y="2442960"/>
            <a:ext cx="528120" cy="51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115E667-F65B-41E8-A7C5-4805B03495D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40" name="Retângulo: Cantos Arredondados 17"/>
          <p:cNvSpPr/>
          <p:nvPr/>
        </p:nvSpPr>
        <p:spPr>
          <a:xfrm>
            <a:off x="1686960" y="4022280"/>
            <a:ext cx="203940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Esquema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41" name="CaixaDeTexto 11"/>
          <p:cNvSpPr/>
          <p:nvPr/>
        </p:nvSpPr>
        <p:spPr>
          <a:xfrm>
            <a:off x="5690520" y="471456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342" name="Imagem 14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4358160" y="1528200"/>
            <a:ext cx="4583520" cy="2829240"/>
          </a:xfrm>
          <a:prstGeom prst="rect">
            <a:avLst/>
          </a:prstGeom>
          <a:ln w="0">
            <a:noFill/>
          </a:ln>
        </p:spPr>
      </p:pic>
      <p:sp>
        <p:nvSpPr>
          <p:cNvPr id="343" name="Retângulo: Cantos Arredondados 1"/>
          <p:cNvSpPr/>
          <p:nvPr/>
        </p:nvSpPr>
        <p:spPr>
          <a:xfrm>
            <a:off x="2006640" y="2096280"/>
            <a:ext cx="203940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Coleção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44" name="Seta: Curva para Baixo 2"/>
          <p:cNvSpPr/>
          <p:nvPr/>
        </p:nvSpPr>
        <p:spPr>
          <a:xfrm rot="18540000">
            <a:off x="1165680" y="2206080"/>
            <a:ext cx="1216800" cy="734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45" name="Retângulo: Cantos Arredondados 6"/>
          <p:cNvSpPr/>
          <p:nvPr/>
        </p:nvSpPr>
        <p:spPr>
          <a:xfrm>
            <a:off x="403200" y="2994120"/>
            <a:ext cx="203940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Tipo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46" name="CaixaDeTexto 3"/>
          <p:cNvSpPr/>
          <p:nvPr/>
        </p:nvSpPr>
        <p:spPr>
          <a:xfrm rot="20700000">
            <a:off x="960120" y="2025720"/>
            <a:ext cx="7315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Define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7" name="Seta: de Cima para Baixo 4"/>
          <p:cNvSpPr/>
          <p:nvPr/>
        </p:nvSpPr>
        <p:spPr>
          <a:xfrm>
            <a:off x="1776600" y="3559320"/>
            <a:ext cx="222480" cy="734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49" name="PlaceHolder 1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B2C30BB-2143-4E40-9A05-73DF1CEA1CB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50" name="CaixaDeTexto 11"/>
          <p:cNvSpPr/>
          <p:nvPr/>
        </p:nvSpPr>
        <p:spPr>
          <a:xfrm>
            <a:off x="5690520" y="471456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351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73440" y="1729080"/>
            <a:ext cx="4160520" cy="2412720"/>
          </a:xfrm>
          <a:prstGeom prst="rect">
            <a:avLst/>
          </a:prstGeom>
          <a:ln w="0">
            <a:noFill/>
          </a:ln>
        </p:spPr>
      </p:pic>
      <p:sp>
        <p:nvSpPr>
          <p:cNvPr id="352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Elementos DER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Entidades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Chaves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96;p5"/>
          <p:cNvSpPr/>
          <p:nvPr/>
        </p:nvSpPr>
        <p:spPr>
          <a:xfrm>
            <a:off x="712440" y="1113120"/>
            <a:ext cx="731520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Aplicação - Modelagem dos dados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66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C357F68B-4A5E-47AF-9EB2-EFF52609F59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8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7245720" y="2972160"/>
            <a:ext cx="1587240" cy="1608840"/>
          </a:xfrm>
          <a:prstGeom prst="rect">
            <a:avLst/>
          </a:prstGeom>
          <a:ln w="0">
            <a:noFill/>
          </a:ln>
        </p:spPr>
      </p:pic>
      <p:pic>
        <p:nvPicPr>
          <p:cNvPr id="69" name="Gráfico 4" descr="Voz com preenchimento sólido"/>
          <p:cNvPicPr/>
          <p:nvPr/>
        </p:nvPicPr>
        <p:blipFill>
          <a:blip r:embed="rId3"/>
          <a:stretch/>
        </p:blipFill>
        <p:spPr>
          <a:xfrm>
            <a:off x="6855480" y="3667680"/>
            <a:ext cx="1388880" cy="13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6781281-3AE6-4C20-9E76-F79C2F23C8B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55" name="CaixaDeTexto 11"/>
          <p:cNvSpPr/>
          <p:nvPr/>
        </p:nvSpPr>
        <p:spPr>
          <a:xfrm>
            <a:off x="5690520" y="471456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pic>
        <p:nvPicPr>
          <p:cNvPr id="356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751640" y="682560"/>
            <a:ext cx="3411000" cy="1974600"/>
          </a:xfrm>
          <a:prstGeom prst="rect">
            <a:avLst/>
          </a:prstGeom>
          <a:ln w="0">
            <a:noFill/>
          </a:ln>
        </p:spPr>
      </p:pic>
      <p:sp>
        <p:nvSpPr>
          <p:cNvPr id="357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Elementos DER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Entidades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Chaves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8" name="Imagem 2" descr=""/>
          <p:cNvPicPr/>
          <p:nvPr/>
        </p:nvPicPr>
        <p:blipFill>
          <a:blip r:embed="rId2"/>
          <a:stretch/>
        </p:blipFill>
        <p:spPr>
          <a:xfrm>
            <a:off x="4573440" y="2946960"/>
            <a:ext cx="3551760" cy="1557720"/>
          </a:xfrm>
          <a:prstGeom prst="rect">
            <a:avLst/>
          </a:prstGeom>
          <a:ln w="0">
            <a:noFill/>
          </a:ln>
        </p:spPr>
      </p:pic>
      <p:sp>
        <p:nvSpPr>
          <p:cNvPr id="359" name="Balão de Fala: Retângulo com Cantos Arredondados 2"/>
          <p:cNvSpPr/>
          <p:nvPr/>
        </p:nvSpPr>
        <p:spPr>
          <a:xfrm>
            <a:off x="5992560" y="2629080"/>
            <a:ext cx="1320840" cy="3484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60" name="Texto Explicativo: Seta para a Direita 4"/>
          <p:cNvSpPr/>
          <p:nvPr/>
        </p:nvSpPr>
        <p:spPr>
          <a:xfrm>
            <a:off x="3389400" y="3407760"/>
            <a:ext cx="1113120" cy="7419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Set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Entidade Fraca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9396491-39E4-4E2E-9B65-853C627A6E6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63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Chave não obrigatória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Depêndencia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Exclusão cascata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4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73440" y="808920"/>
            <a:ext cx="4108680" cy="3658680"/>
          </a:xfrm>
          <a:prstGeom prst="rect">
            <a:avLst/>
          </a:prstGeom>
          <a:ln w="0">
            <a:noFill/>
          </a:ln>
        </p:spPr>
      </p:pic>
      <p:sp>
        <p:nvSpPr>
          <p:cNvPr id="365" name="CaixaDeTexto 2"/>
          <p:cNvSpPr/>
          <p:nvPr/>
        </p:nvSpPr>
        <p:spPr>
          <a:xfrm>
            <a:off x="5716440" y="4465800"/>
            <a:ext cx="27428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Agrupar 7"/>
          <p:cNvGrpSpPr/>
          <p:nvPr/>
        </p:nvGrpSpPr>
        <p:grpSpPr>
          <a:xfrm>
            <a:off x="4820040" y="2652120"/>
            <a:ext cx="3138480" cy="2230200"/>
            <a:chOff x="4820040" y="2652120"/>
            <a:chExt cx="3138480" cy="2230200"/>
          </a:xfrm>
        </p:grpSpPr>
        <p:pic>
          <p:nvPicPr>
            <p:cNvPr id="367" name="Imagem 8" descr="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4820040" y="2652120"/>
              <a:ext cx="2941200" cy="205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8" name="Retângulo: Cantos Arredondados 3"/>
            <p:cNvSpPr/>
            <p:nvPr/>
          </p:nvSpPr>
          <p:spPr>
            <a:xfrm>
              <a:off x="6820560" y="4075920"/>
              <a:ext cx="1137960" cy="806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369" name="Retângulo: Cantos Arredondados 4"/>
            <p:cNvSpPr/>
            <p:nvPr/>
          </p:nvSpPr>
          <p:spPr>
            <a:xfrm>
              <a:off x="7224120" y="3747960"/>
              <a:ext cx="621360" cy="327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370" name="Retângulo: Cantos Arredondados 6"/>
            <p:cNvSpPr/>
            <p:nvPr/>
          </p:nvSpPr>
          <p:spPr>
            <a:xfrm>
              <a:off x="5779080" y="4678920"/>
              <a:ext cx="1331640" cy="1681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37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Chaves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B6EA2A6-5C18-41AE-AEA5-3C8A5148746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73" name="CaixaDeTexto 11"/>
          <p:cNvSpPr/>
          <p:nvPr/>
        </p:nvSpPr>
        <p:spPr>
          <a:xfrm>
            <a:off x="5326920" y="468468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374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Elementos DER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Entidades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Chaves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75" name="Texto Explicativo: Seta para a Esquerda 9"/>
          <p:cNvSpPr/>
          <p:nvPr/>
        </p:nvSpPr>
        <p:spPr>
          <a:xfrm>
            <a:off x="2081160" y="3420720"/>
            <a:ext cx="1639800" cy="912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Constraint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76" name="Imagem 7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751640" y="682560"/>
            <a:ext cx="3411000" cy="19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Chaves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2BC23F4-C848-4F2B-99BD-B015329A3D1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79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Elementos DER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Entidades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Chaves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0" name="Texto Explicativo: Seta para a Esquerda 9"/>
          <p:cNvSpPr/>
          <p:nvPr/>
        </p:nvSpPr>
        <p:spPr>
          <a:xfrm>
            <a:off x="2081160" y="3420720"/>
            <a:ext cx="1639800" cy="912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Constraint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" name="Retângulo: Cantos Arredondados 1"/>
          <p:cNvSpPr/>
          <p:nvPr/>
        </p:nvSpPr>
        <p:spPr>
          <a:xfrm>
            <a:off x="5569560" y="1862280"/>
            <a:ext cx="2530440" cy="489600"/>
          </a:xfrm>
          <a:prstGeom prst="roundRect">
            <a:avLst>
              <a:gd name="adj" fmla="val 16667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Primary Key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2" name="Retângulo: Cantos Arredondados 5"/>
          <p:cNvSpPr/>
          <p:nvPr/>
        </p:nvSpPr>
        <p:spPr>
          <a:xfrm>
            <a:off x="5569560" y="3391200"/>
            <a:ext cx="253044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 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3" name="Seta: para Baixo 10"/>
          <p:cNvSpPr/>
          <p:nvPr/>
        </p:nvSpPr>
        <p:spPr>
          <a:xfrm>
            <a:off x="6654600" y="2440800"/>
            <a:ext cx="356040" cy="97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Domínio dos atributos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5" name="PlaceHolder 1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630D8C0-6878-4058-86F9-E2298E9D7D3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86" name="Google Shape;231;g116d3f5ae16_1_0"/>
          <p:cNvSpPr/>
          <p:nvPr/>
        </p:nvSpPr>
        <p:spPr>
          <a:xfrm>
            <a:off x="565560" y="1481040"/>
            <a:ext cx="422100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Range de Valores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Tipo de dados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ER x UML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7" name="CaixaDeTexto 2"/>
          <p:cNvSpPr/>
          <p:nvPr/>
        </p:nvSpPr>
        <p:spPr>
          <a:xfrm>
            <a:off x="5716440" y="4465800"/>
            <a:ext cx="274284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388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73440" y="1729080"/>
            <a:ext cx="4160520" cy="2412720"/>
          </a:xfrm>
          <a:prstGeom prst="rect">
            <a:avLst/>
          </a:prstGeom>
          <a:ln w="0">
            <a:noFill/>
          </a:ln>
        </p:spPr>
      </p:pic>
      <p:pic>
        <p:nvPicPr>
          <p:cNvPr id="389" name="Gráfico 6" descr="Fechar estrutura de tópicos"/>
          <p:cNvPicPr/>
          <p:nvPr/>
        </p:nvPicPr>
        <p:blipFill>
          <a:blip r:embed="rId2"/>
          <a:stretch/>
        </p:blipFill>
        <p:spPr>
          <a:xfrm>
            <a:off x="693360" y="311652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247640" y="1284120"/>
            <a:ext cx="4898520" cy="2752560"/>
          </a:xfrm>
          <a:prstGeom prst="rect">
            <a:avLst/>
          </a:prstGeom>
          <a:ln w="0">
            <a:noFill/>
          </a:ln>
        </p:spPr>
      </p:pic>
      <p:sp>
        <p:nvSpPr>
          <p:cNvPr id="391" name="Google Shape;196;p5"/>
          <p:cNvSpPr/>
          <p:nvPr/>
        </p:nvSpPr>
        <p:spPr>
          <a:xfrm>
            <a:off x="632160" y="195984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392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93" name="PlaceHolder 1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818465EC-ADA0-4ED6-8902-248DE6B9A87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66880" y="3618000"/>
            <a:ext cx="5212080" cy="1336320"/>
          </a:xfrm>
          <a:prstGeom prst="rect">
            <a:avLst/>
          </a:prstGeom>
          <a:ln w="0">
            <a:noFill/>
          </a:ln>
        </p:spPr>
      </p:pic>
      <p:sp>
        <p:nvSpPr>
          <p:cNvPr id="3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96" name="PlaceHolder 1"/>
          <p:cNvSpPr>
            <a:spLocks noGrp="1"/>
          </p:cNvSpPr>
          <p:nvPr>
            <p:ph type="sldNum" idx="5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9CBE1D-52A5-460F-8906-C6F313C94FE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97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8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32280" y="1482840"/>
            <a:ext cx="5449320" cy="2156040"/>
          </a:xfrm>
          <a:prstGeom prst="rect">
            <a:avLst/>
          </a:prstGeom>
          <a:ln w="0">
            <a:noFill/>
          </a:ln>
        </p:spPr>
      </p:pic>
      <p:sp>
        <p:nvSpPr>
          <p:cNvPr id="399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F11D28-A7EC-4992-B073-77163C5B6D3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02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Imagem 3" descr="Diagrama, 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3825720" y="2217240"/>
            <a:ext cx="4867200" cy="1560600"/>
          </a:xfrm>
          <a:prstGeom prst="rect">
            <a:avLst/>
          </a:prstGeom>
          <a:ln w="0">
            <a:noFill/>
          </a:ln>
        </p:spPr>
      </p:pic>
      <p:pic>
        <p:nvPicPr>
          <p:cNvPr id="404" name="Imagem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51840" y="2118960"/>
            <a:ext cx="4069080" cy="1821960"/>
          </a:xfrm>
          <a:prstGeom prst="rect">
            <a:avLst/>
          </a:prstGeom>
          <a:ln w="0">
            <a:noFill/>
          </a:ln>
        </p:spPr>
      </p:pic>
      <p:sp>
        <p:nvSpPr>
          <p:cNvPr id="405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7" name="PlaceHolder 1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C9CEB3-85A2-4FF4-96E3-E48D350BFEE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08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Imagem 3" descr="Diagrama, 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5702040" y="3295440"/>
            <a:ext cx="2990880" cy="956520"/>
          </a:xfrm>
          <a:prstGeom prst="rect">
            <a:avLst/>
          </a:prstGeom>
          <a:ln w="0">
            <a:noFill/>
          </a:ln>
        </p:spPr>
      </p:pic>
      <p:sp>
        <p:nvSpPr>
          <p:cNvPr id="410" name="Google Shape;231;g116d3f5ae16_1_0"/>
          <p:cNvSpPr/>
          <p:nvPr/>
        </p:nvSpPr>
        <p:spPr>
          <a:xfrm>
            <a:off x="717840" y="163332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Outras características: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Projetos x empregados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Número de horas por projeto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11" name="Imagem 4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pic>
        <p:nvPicPr>
          <p:cNvPr id="412" name="Imagem 5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443200" y="1752120"/>
            <a:ext cx="3314160" cy="1293480"/>
          </a:xfrm>
          <a:prstGeom prst="rect">
            <a:avLst/>
          </a:prstGeom>
          <a:ln w="0">
            <a:noFill/>
          </a:ln>
        </p:spPr>
      </p:pic>
      <p:sp>
        <p:nvSpPr>
          <p:cNvPr id="413" name="CaixaDeTexto 3"/>
          <p:cNvSpPr/>
          <p:nvPr/>
        </p:nvSpPr>
        <p:spPr>
          <a:xfrm>
            <a:off x="551052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15" name="PlaceHolder 1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B1CB404-8383-4045-B5CD-7BB64E4DD84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6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Imagem 3" descr="Diagrama, 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5702040" y="3295440"/>
            <a:ext cx="2990880" cy="956520"/>
          </a:xfrm>
          <a:prstGeom prst="rect">
            <a:avLst/>
          </a:prstGeom>
          <a:ln w="0">
            <a:noFill/>
          </a:ln>
        </p:spPr>
      </p:pic>
      <p:sp>
        <p:nvSpPr>
          <p:cNvPr id="418" name="Google Shape;231;g116d3f5ae16_1_0"/>
          <p:cNvSpPr/>
          <p:nvPr/>
        </p:nvSpPr>
        <p:spPr>
          <a:xfrm>
            <a:off x="717840" y="163332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Outras características: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Projetos x empregados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Número de horas por projeto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19" name="Imagem 4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pic>
        <p:nvPicPr>
          <p:cNvPr id="420" name="Imagem 5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443200" y="1752120"/>
            <a:ext cx="3314160" cy="1293480"/>
          </a:xfrm>
          <a:prstGeom prst="rect">
            <a:avLst/>
          </a:prstGeom>
          <a:ln w="0">
            <a:noFill/>
          </a:ln>
        </p:spPr>
      </p:pic>
      <p:sp>
        <p:nvSpPr>
          <p:cNvPr id="421" name="Balão de Fala: Retângulo com Cantos Arredondados 3"/>
          <p:cNvSpPr/>
          <p:nvPr/>
        </p:nvSpPr>
        <p:spPr>
          <a:xfrm>
            <a:off x="3241440" y="2793960"/>
            <a:ext cx="21992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 composto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2" name="CaixaDeTexto 5"/>
          <p:cNvSpPr/>
          <p:nvPr/>
        </p:nvSpPr>
        <p:spPr>
          <a:xfrm>
            <a:off x="5607720" y="47829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Objetivo: rastreamento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71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C08B005-9B5A-4671-8FC0-94D9C143868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4" name="Retângulo: Cantos Arredondados 1"/>
          <p:cNvSpPr/>
          <p:nvPr/>
        </p:nvSpPr>
        <p:spPr>
          <a:xfrm>
            <a:off x="696600" y="2977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" name="Retângulo: Cantos Arredondados 3"/>
          <p:cNvSpPr/>
          <p:nvPr/>
        </p:nvSpPr>
        <p:spPr>
          <a:xfrm>
            <a:off x="2206080" y="39801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6" name="Retângulo: Cantos Arredondados 4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6D3B6D2-B569-45B7-A05A-124FF127A1F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24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742120"/>
            <a:ext cx="2419200" cy="2397960"/>
          </a:xfrm>
          <a:prstGeom prst="rect">
            <a:avLst/>
          </a:prstGeom>
          <a:ln w="0">
            <a:noFill/>
          </a:ln>
        </p:spPr>
      </p:pic>
      <p:grpSp>
        <p:nvGrpSpPr>
          <p:cNvPr id="425" name="Agrupar 10"/>
          <p:cNvGrpSpPr/>
          <p:nvPr/>
        </p:nvGrpSpPr>
        <p:grpSpPr>
          <a:xfrm>
            <a:off x="3718080" y="1339920"/>
            <a:ext cx="4802400" cy="3692160"/>
            <a:chOff x="3718080" y="1339920"/>
            <a:chExt cx="4802400" cy="3692160"/>
          </a:xfrm>
        </p:grpSpPr>
        <p:pic>
          <p:nvPicPr>
            <p:cNvPr id="426" name="Imagem 9" descr="Diagrama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3718080" y="1339920"/>
              <a:ext cx="4802400" cy="3692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7" name="Elipse 5"/>
            <p:cNvSpPr/>
            <p:nvPr/>
          </p:nvSpPr>
          <p:spPr>
            <a:xfrm>
              <a:off x="6001920" y="2965680"/>
              <a:ext cx="2422080" cy="804960"/>
            </a:xfrm>
            <a:prstGeom prst="ellipse">
              <a:avLst/>
            </a:prstGeom>
            <a:noFill/>
            <a:ln>
              <a:solidFill>
                <a:srgbClr val="ea4e6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Indo além …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29" name="Balão de Pensamento: Nuvem 12"/>
          <p:cNvSpPr/>
          <p:nvPr/>
        </p:nvSpPr>
        <p:spPr>
          <a:xfrm>
            <a:off x="815040" y="174780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Refinando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0" name="CaixaDeTexto 1"/>
          <p:cNvSpPr/>
          <p:nvPr/>
        </p:nvSpPr>
        <p:spPr>
          <a:xfrm>
            <a:off x="2254320" y="4847400"/>
            <a:ext cx="318492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432" name="Google Shape;196;p5"/>
          <p:cNvSpPr/>
          <p:nvPr/>
        </p:nvSpPr>
        <p:spPr>
          <a:xfrm>
            <a:off x="632160" y="128052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Relacionamentos, Papéis e Constraints estruturais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433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34" name="PlaceHolder 1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D1C79E55-5089-4099-9CDA-464BCA9147B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35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Relações implicítas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Gerente do departamento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Controle do projeto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Supervisor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3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38" name="PlaceHolder 1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199B21B-36B7-4592-AB46-7BEA6B94FAE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39" name="Agrupar 5"/>
          <p:cNvGrpSpPr/>
          <p:nvPr/>
        </p:nvGrpSpPr>
        <p:grpSpPr>
          <a:xfrm>
            <a:off x="2655000" y="3519360"/>
            <a:ext cx="1721160" cy="1228320"/>
            <a:chOff x="2655000" y="3519360"/>
            <a:chExt cx="1721160" cy="1228320"/>
          </a:xfrm>
        </p:grpSpPr>
        <p:sp>
          <p:nvSpPr>
            <p:cNvPr id="440" name="Seta: Curva para Baixo 4"/>
            <p:cNvSpPr/>
            <p:nvPr/>
          </p:nvSpPr>
          <p:spPr>
            <a:xfrm rot="20400000">
              <a:off x="2707560" y="3736800"/>
              <a:ext cx="1369080" cy="54972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1" name="Retângulo 3"/>
            <p:cNvSpPr/>
            <p:nvPr/>
          </p:nvSpPr>
          <p:spPr>
            <a:xfrm>
              <a:off x="2705040" y="4165920"/>
              <a:ext cx="1671120" cy="581760"/>
            </a:xfrm>
            <a:prstGeom prst="rect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Empregado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442" name="Agrupar 25"/>
          <p:cNvGrpSpPr/>
          <p:nvPr/>
        </p:nvGrpSpPr>
        <p:grpSpPr>
          <a:xfrm>
            <a:off x="4662000" y="3039120"/>
            <a:ext cx="3547440" cy="549720"/>
            <a:chOff x="4662000" y="3039120"/>
            <a:chExt cx="3547440" cy="549720"/>
          </a:xfrm>
        </p:grpSpPr>
        <p:sp>
          <p:nvSpPr>
            <p:cNvPr id="443" name="Retângulo: Cantos Arredondados 17"/>
            <p:cNvSpPr/>
            <p:nvPr/>
          </p:nvSpPr>
          <p:spPr>
            <a:xfrm>
              <a:off x="4662000" y="3039120"/>
              <a:ext cx="1455480" cy="5497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Departamento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4" name="Retângulo: Cantos Arredondados 21"/>
            <p:cNvSpPr/>
            <p:nvPr/>
          </p:nvSpPr>
          <p:spPr>
            <a:xfrm>
              <a:off x="6753960" y="3039120"/>
              <a:ext cx="1455480" cy="5497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Projeto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5" name="Seta: para a Direita 19"/>
            <p:cNvSpPr/>
            <p:nvPr/>
          </p:nvSpPr>
          <p:spPr>
            <a:xfrm>
              <a:off x="6002280" y="3073320"/>
              <a:ext cx="981000" cy="484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46" name="Agrupar 22"/>
          <p:cNvGrpSpPr/>
          <p:nvPr/>
        </p:nvGrpSpPr>
        <p:grpSpPr>
          <a:xfrm>
            <a:off x="3993480" y="1734480"/>
            <a:ext cx="3709080" cy="549720"/>
            <a:chOff x="3993480" y="1734480"/>
            <a:chExt cx="3709080" cy="549720"/>
          </a:xfrm>
        </p:grpSpPr>
        <p:sp>
          <p:nvSpPr>
            <p:cNvPr id="447" name="Retângulo: Cantos Arredondados 23"/>
            <p:cNvSpPr/>
            <p:nvPr/>
          </p:nvSpPr>
          <p:spPr>
            <a:xfrm>
              <a:off x="6247080" y="1734480"/>
              <a:ext cx="1455480" cy="5497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Departamento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8" name="Retângulo: Cantos Arredondados 24"/>
            <p:cNvSpPr/>
            <p:nvPr/>
          </p:nvSpPr>
          <p:spPr>
            <a:xfrm>
              <a:off x="3993480" y="1734480"/>
              <a:ext cx="1455480" cy="5497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empregado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9" name="Seta: para a Direita 20"/>
            <p:cNvSpPr/>
            <p:nvPr/>
          </p:nvSpPr>
          <p:spPr>
            <a:xfrm>
              <a:off x="5314680" y="1771560"/>
              <a:ext cx="981000" cy="484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FE9789A-B32E-43D9-809D-55BCC012C9A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52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841760" y="1431720"/>
            <a:ext cx="4726800" cy="3638160"/>
          </a:xfrm>
          <a:prstGeom prst="rect">
            <a:avLst/>
          </a:prstGeom>
          <a:ln w="0">
            <a:noFill/>
          </a:ln>
        </p:spPr>
      </p:pic>
      <p:sp>
        <p:nvSpPr>
          <p:cNvPr id="453" name="Seta: Dobrada 3"/>
          <p:cNvSpPr/>
          <p:nvPr/>
        </p:nvSpPr>
        <p:spPr>
          <a:xfrm flipV="1" rot="5220000">
            <a:off x="5381640" y="171360"/>
            <a:ext cx="549720" cy="24580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54" name="Retângulo: Cantos Arredondados 6"/>
          <p:cNvSpPr/>
          <p:nvPr/>
        </p:nvSpPr>
        <p:spPr>
          <a:xfrm>
            <a:off x="6023520" y="831240"/>
            <a:ext cx="1962000" cy="603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55" name="Losango 4"/>
          <p:cNvSpPr/>
          <p:nvPr/>
        </p:nvSpPr>
        <p:spPr>
          <a:xfrm>
            <a:off x="6255360" y="3953160"/>
            <a:ext cx="2566080" cy="873000"/>
          </a:xfrm>
          <a:prstGeom prst="diamond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ffffff"/>
                </a:solidFill>
                <a:latin typeface="Arial"/>
                <a:ea typeface="Arial"/>
              </a:rPr>
              <a:t>Relacionamento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56" name="Seta: para Baixo 5"/>
          <p:cNvSpPr/>
          <p:nvPr/>
        </p:nvSpPr>
        <p:spPr>
          <a:xfrm>
            <a:off x="7402680" y="1532520"/>
            <a:ext cx="280080" cy="2318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aixaDeTexto 8"/>
          <p:cNvSpPr/>
          <p:nvPr/>
        </p:nvSpPr>
        <p:spPr>
          <a:xfrm>
            <a:off x="2825640" y="4955400"/>
            <a:ext cx="318492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7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Classificado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Grau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Auto-relacional ou não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Cardinalidade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0" name="PlaceHolder 1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DB14F4A-A321-429D-8D0E-6033FEB5024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61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451400" y="1528920"/>
            <a:ext cx="3983040" cy="3120480"/>
          </a:xfrm>
          <a:prstGeom prst="rect">
            <a:avLst/>
          </a:prstGeom>
          <a:ln w="0">
            <a:noFill/>
          </a:ln>
        </p:spPr>
      </p:pic>
      <p:sp>
        <p:nvSpPr>
          <p:cNvPr id="462" name="CaixaDeTexto 2"/>
          <p:cNvSpPr/>
          <p:nvPr/>
        </p:nvSpPr>
        <p:spPr>
          <a:xfrm>
            <a:off x="5068440" y="481500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37440" y="1220040"/>
            <a:ext cx="4381920" cy="3813480"/>
          </a:xfrm>
          <a:prstGeom prst="rect">
            <a:avLst/>
          </a:prstGeom>
          <a:ln w="0">
            <a:noFill/>
          </a:ln>
        </p:spPr>
      </p:pic>
      <p:sp>
        <p:nvSpPr>
          <p:cNvPr id="46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5" name="PlaceHolder 1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EA0521D-D997-4D17-B7C6-1B10A87CF77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66" name="Google Shape;231;g116d3f5ae16_1_0"/>
          <p:cNvSpPr/>
          <p:nvPr/>
        </p:nvSpPr>
        <p:spPr>
          <a:xfrm>
            <a:off x="565560" y="1481040"/>
            <a:ext cx="45658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Classificado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Grau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- Ternário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Auto-relacional ou não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Cardinalidade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67" name="Seta: Entalhada para a Direita 11"/>
          <p:cNvSpPr/>
          <p:nvPr/>
        </p:nvSpPr>
        <p:spPr>
          <a:xfrm>
            <a:off x="2982960" y="2642040"/>
            <a:ext cx="1811160" cy="29088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aixaDeTexto 13"/>
          <p:cNvSpPr/>
          <p:nvPr/>
        </p:nvSpPr>
        <p:spPr>
          <a:xfrm>
            <a:off x="5068440" y="494460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BEB0B97-83FA-4B3E-AD91-3AAC4C250FE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71" name="Google Shape;231;g116d3f5ae16_1_0"/>
          <p:cNvSpPr/>
          <p:nvPr/>
        </p:nvSpPr>
        <p:spPr>
          <a:xfrm>
            <a:off x="565560" y="1481040"/>
            <a:ext cx="45658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Relacionamentos como atributos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472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992600" y="2938320"/>
            <a:ext cx="4489560" cy="1778760"/>
          </a:xfrm>
          <a:prstGeom prst="rect">
            <a:avLst/>
          </a:prstGeom>
          <a:ln w="0">
            <a:noFill/>
          </a:ln>
        </p:spPr>
      </p:pic>
      <p:sp>
        <p:nvSpPr>
          <p:cNvPr id="473" name="Seta: para Baixo 3"/>
          <p:cNvSpPr/>
          <p:nvPr/>
        </p:nvSpPr>
        <p:spPr>
          <a:xfrm rot="3240000">
            <a:off x="6369840" y="2947680"/>
            <a:ext cx="215280" cy="88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aixaDeTexto 4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Papel | Atribuição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6" name="PlaceHolder 1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C5D6A65-E36A-4EB7-880A-72CE6A22A7B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77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079000" y="1474920"/>
            <a:ext cx="4726800" cy="3638160"/>
          </a:xfrm>
          <a:prstGeom prst="rect">
            <a:avLst/>
          </a:prstGeom>
          <a:ln w="0">
            <a:noFill/>
          </a:ln>
        </p:spPr>
      </p:pic>
      <p:sp>
        <p:nvSpPr>
          <p:cNvPr id="478" name="Retângulo: Cantos Arredondados 4"/>
          <p:cNvSpPr/>
          <p:nvPr/>
        </p:nvSpPr>
        <p:spPr>
          <a:xfrm>
            <a:off x="567360" y="4325040"/>
            <a:ext cx="1821960" cy="5713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Papéis de cada 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9" name="Retângulo: Cantos Arredondados 10"/>
          <p:cNvSpPr/>
          <p:nvPr/>
        </p:nvSpPr>
        <p:spPr>
          <a:xfrm>
            <a:off x="6692040" y="4379040"/>
            <a:ext cx="182196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Significado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80" name="CaixaDeTexto 5"/>
          <p:cNvSpPr/>
          <p:nvPr/>
        </p:nvSpPr>
        <p:spPr>
          <a:xfrm>
            <a:off x="1952280" y="489060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Papel | Atribuição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2" name="PlaceHolder 1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4B054AE-B359-4F82-A452-7A49AB02F16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83" name="Retângulo: Cantos Arredondados 4"/>
          <p:cNvSpPr/>
          <p:nvPr/>
        </p:nvSpPr>
        <p:spPr>
          <a:xfrm>
            <a:off x="567360" y="4325040"/>
            <a:ext cx="1821960" cy="5713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Papéis de cada entidade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84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984760" y="1361520"/>
            <a:ext cx="4802400" cy="3692160"/>
          </a:xfrm>
          <a:prstGeom prst="rect">
            <a:avLst/>
          </a:prstGeom>
          <a:ln w="0">
            <a:noFill/>
          </a:ln>
        </p:spPr>
      </p:pic>
      <p:sp>
        <p:nvSpPr>
          <p:cNvPr id="485" name="Elipse 8"/>
          <p:cNvSpPr/>
          <p:nvPr/>
        </p:nvSpPr>
        <p:spPr>
          <a:xfrm>
            <a:off x="3607920" y="2124720"/>
            <a:ext cx="1031040" cy="675720"/>
          </a:xfrm>
          <a:prstGeom prst="ellipse">
            <a:avLst/>
          </a:prstGeom>
          <a:noFill/>
          <a:ln>
            <a:solidFill>
              <a:srgbClr val="ea4e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aixaDeTexto 3"/>
          <p:cNvSpPr/>
          <p:nvPr/>
        </p:nvSpPr>
        <p:spPr>
          <a:xfrm>
            <a:off x="5963400" y="481500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Auto-relacionamento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8" name="PlaceHolder 1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D1214B0-08E6-403D-85D0-24335E586E6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89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804120" y="1428480"/>
            <a:ext cx="4759200" cy="3558600"/>
          </a:xfrm>
          <a:prstGeom prst="rect">
            <a:avLst/>
          </a:prstGeom>
          <a:ln w="0">
            <a:noFill/>
          </a:ln>
        </p:spPr>
      </p:pic>
      <p:pic>
        <p:nvPicPr>
          <p:cNvPr id="490" name="Imagem 9" descr="Diagrama&#10;&#10;Descrição gerada automaticamente"/>
          <p:cNvPicPr/>
          <p:nvPr/>
        </p:nvPicPr>
        <p:blipFill>
          <a:blip r:embed="rId2"/>
          <a:srcRect l="2465" t="25142" r="55598" b="28065"/>
          <a:stretch/>
        </p:blipFill>
        <p:spPr>
          <a:xfrm>
            <a:off x="353520" y="1944000"/>
            <a:ext cx="2800440" cy="2385000"/>
          </a:xfrm>
          <a:prstGeom prst="rect">
            <a:avLst/>
          </a:prstGeom>
          <a:ln w="0">
            <a:noFill/>
          </a:ln>
        </p:spPr>
      </p:pic>
      <p:sp>
        <p:nvSpPr>
          <p:cNvPr id="491" name="Seta: Entalhada para a Direita 3"/>
          <p:cNvSpPr/>
          <p:nvPr/>
        </p:nvSpPr>
        <p:spPr>
          <a:xfrm>
            <a:off x="2594880" y="2836080"/>
            <a:ext cx="1304280" cy="37692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492" name="CaixaDeTexto 5"/>
          <p:cNvSpPr/>
          <p:nvPr/>
        </p:nvSpPr>
        <p:spPr>
          <a:xfrm>
            <a:off x="2674800" y="4750560"/>
            <a:ext cx="318492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Objetivo: rastreamento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7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A634526-0EDD-4D78-BE08-3C33BC4CFD9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0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1" name="Retângulo: Cantos Arredondados 3"/>
          <p:cNvSpPr/>
          <p:nvPr/>
        </p:nvSpPr>
        <p:spPr>
          <a:xfrm>
            <a:off x="2206080" y="39801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Levantamento de dados e requisitos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3" name="Imagem 26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011920" y="1729800"/>
            <a:ext cx="1071360" cy="1036800"/>
          </a:xfrm>
          <a:prstGeom prst="rect">
            <a:avLst/>
          </a:prstGeom>
          <a:ln w="0">
            <a:noFill/>
          </a:ln>
        </p:spPr>
      </p:pic>
      <p:sp>
        <p:nvSpPr>
          <p:cNvPr id="84" name="Retângulo: Cantos Arredondados 9"/>
          <p:cNvSpPr/>
          <p:nvPr/>
        </p:nvSpPr>
        <p:spPr>
          <a:xfrm>
            <a:off x="696600" y="2977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" name="Retângulo: Cantos Arredondados 11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494" name="Google Shape;196;p5"/>
          <p:cNvSpPr/>
          <p:nvPr/>
        </p:nvSpPr>
        <p:spPr>
          <a:xfrm>
            <a:off x="632160" y="128052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de relacionamentos binários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495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96" name="PlaceHolder 1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A80849D-C005-43F1-83C3-52E4AEABDA6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97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- Cardinalidade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sldNum" idx="6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BAA93F2-00C9-4B3D-8BFB-42B418CD4FB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00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Cardinalidade corresponde ao n° máximo de instância que participam de um determinado relacionamento.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01" name="Retângulo: Cantos Arredondados 2"/>
          <p:cNvSpPr/>
          <p:nvPr/>
        </p:nvSpPr>
        <p:spPr>
          <a:xfrm>
            <a:off x="707400" y="1564560"/>
            <a:ext cx="154152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1:1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2" name="Retângulo: Cantos Arredondados 15"/>
          <p:cNvSpPr/>
          <p:nvPr/>
        </p:nvSpPr>
        <p:spPr>
          <a:xfrm>
            <a:off x="3661920" y="1995840"/>
            <a:ext cx="154152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1:N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3" name="Retângulo: Cantos Arredondados 16"/>
          <p:cNvSpPr/>
          <p:nvPr/>
        </p:nvSpPr>
        <p:spPr>
          <a:xfrm>
            <a:off x="2055240" y="3990960"/>
            <a:ext cx="154152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1:3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4" name="Retângulo: Cantos Arredondados 17"/>
          <p:cNvSpPr/>
          <p:nvPr/>
        </p:nvSpPr>
        <p:spPr>
          <a:xfrm>
            <a:off x="6163560" y="1564560"/>
            <a:ext cx="154152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N:1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5" name="Retângulo: Cantos Arredondados 18"/>
          <p:cNvSpPr/>
          <p:nvPr/>
        </p:nvSpPr>
        <p:spPr>
          <a:xfrm>
            <a:off x="5344200" y="3947760"/>
            <a:ext cx="154152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M:N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- Cardinalidade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sldNum" idx="6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2E46E07-1933-4A0E-A870-E56F7E15F1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08" name="Imagem 3" descr="Diagrama, Diagrama de Venn&#10;&#10;Descrição gerada automaticamente"/>
          <p:cNvPicPr/>
          <p:nvPr/>
        </p:nvPicPr>
        <p:blipFill>
          <a:blip r:embed="rId1"/>
          <a:stretch/>
        </p:blipFill>
        <p:spPr>
          <a:xfrm>
            <a:off x="310680" y="1565640"/>
            <a:ext cx="4683960" cy="3003840"/>
          </a:xfrm>
          <a:prstGeom prst="rect">
            <a:avLst/>
          </a:prstGeom>
          <a:ln w="0">
            <a:noFill/>
          </a:ln>
        </p:spPr>
      </p:pic>
      <p:sp>
        <p:nvSpPr>
          <p:cNvPr id="509" name="Retângulo: Cantos Arredondados 3"/>
          <p:cNvSpPr/>
          <p:nvPr/>
        </p:nvSpPr>
        <p:spPr>
          <a:xfrm>
            <a:off x="3338280" y="4443840"/>
            <a:ext cx="106704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1:1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850280" y="1560600"/>
            <a:ext cx="4198680" cy="3477960"/>
          </a:xfrm>
          <a:prstGeom prst="rect">
            <a:avLst/>
          </a:prstGeom>
          <a:ln w="0">
            <a:noFill/>
          </a:ln>
        </p:spPr>
      </p:pic>
      <p:sp>
        <p:nvSpPr>
          <p:cNvPr id="51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- Cardinalidade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2" name="PlaceHolder 1"/>
          <p:cNvSpPr>
            <a:spLocks noGrp="1"/>
          </p:cNvSpPr>
          <p:nvPr>
            <p:ph type="sldNum" idx="6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BB954FB-52BD-4D3C-9884-1859EF6E556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13" name="Imagem 3" descr="Diagrama, Diagrama de Venn&#10;&#10;Descrição gerada automaticamente"/>
          <p:cNvPicPr/>
          <p:nvPr/>
        </p:nvPicPr>
        <p:blipFill>
          <a:blip r:embed="rId2"/>
          <a:stretch/>
        </p:blipFill>
        <p:spPr>
          <a:xfrm>
            <a:off x="310680" y="1565640"/>
            <a:ext cx="4683960" cy="3003840"/>
          </a:xfrm>
          <a:prstGeom prst="rect">
            <a:avLst/>
          </a:prstGeom>
          <a:ln w="0">
            <a:noFill/>
          </a:ln>
        </p:spPr>
      </p:pic>
      <p:sp>
        <p:nvSpPr>
          <p:cNvPr id="514" name="Retângulo: Cantos Arredondados 3"/>
          <p:cNvSpPr/>
          <p:nvPr/>
        </p:nvSpPr>
        <p:spPr>
          <a:xfrm>
            <a:off x="7673040" y="4325040"/>
            <a:ext cx="115344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M:N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- Cardinalidade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6" name="PlaceHolder 1"/>
          <p:cNvSpPr>
            <a:spLocks noGrp="1"/>
          </p:cNvSpPr>
          <p:nvPr>
            <p:ph type="sldNum" idx="6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4F328D0-D80E-4638-AAB8-7B91D11FB02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17" name="Imagem 9" descr="Diagrama&#10;&#10;Descrição gerada automaticamente"/>
          <p:cNvPicPr/>
          <p:nvPr/>
        </p:nvPicPr>
        <p:blipFill>
          <a:blip r:embed="rId1"/>
          <a:srcRect l="0" t="-1465" r="227" b="51455"/>
          <a:stretch/>
        </p:blipFill>
        <p:spPr>
          <a:xfrm>
            <a:off x="1173240" y="1717560"/>
            <a:ext cx="6915960" cy="2665440"/>
          </a:xfrm>
          <a:prstGeom prst="rect">
            <a:avLst/>
          </a:prstGeom>
          <a:ln w="0">
            <a:noFill/>
          </a:ln>
        </p:spPr>
      </p:pic>
      <p:sp>
        <p:nvSpPr>
          <p:cNvPr id="518" name="Seta: para a Esquerda 5"/>
          <p:cNvSpPr/>
          <p:nvPr/>
        </p:nvSpPr>
        <p:spPr>
          <a:xfrm rot="19560000">
            <a:off x="5265000" y="2236680"/>
            <a:ext cx="732960" cy="2260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Retângulo: Cantos Arredondados 6"/>
          <p:cNvSpPr/>
          <p:nvPr/>
        </p:nvSpPr>
        <p:spPr>
          <a:xfrm>
            <a:off x="6314400" y="1640160"/>
            <a:ext cx="970200" cy="506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N:1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Constraints - Participação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1" name="PlaceHolder 1"/>
          <p:cNvSpPr>
            <a:spLocks noGrp="1"/>
          </p:cNvSpPr>
          <p:nvPr>
            <p:ph type="sldNum" idx="6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D8319ED-0B4D-4CE5-992D-A4E1E9BA67D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22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Relação de dependência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Minimum Cardinality Constraint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Classificação: </a:t>
            </a: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total e parcial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23" name="Texto Explicativo: Seta para Cima 2"/>
          <p:cNvSpPr/>
          <p:nvPr/>
        </p:nvSpPr>
        <p:spPr>
          <a:xfrm>
            <a:off x="2238480" y="3818160"/>
            <a:ext cx="1455480" cy="9810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 &amp; departamento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24" name="Texto Explicativo: Seta para a Esquerda 3"/>
          <p:cNvSpPr/>
          <p:nvPr/>
        </p:nvSpPr>
        <p:spPr>
          <a:xfrm>
            <a:off x="4462560" y="3260160"/>
            <a:ext cx="1617120" cy="6141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Supervisor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Atributos de relacionamento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6" name="PlaceHolder 1"/>
          <p:cNvSpPr>
            <a:spLocks noGrp="1"/>
          </p:cNvSpPr>
          <p:nvPr>
            <p:ph type="sldNum" idx="7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19B7ACC-01A4-4040-871E-5EF90EE4B99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27" name="Imagem 9" descr="Diagrama&#10;&#10;Descrição gerada automaticamente"/>
          <p:cNvPicPr/>
          <p:nvPr/>
        </p:nvPicPr>
        <p:blipFill>
          <a:blip r:embed="rId1"/>
          <a:srcRect l="49467" t="43458" r="4544" b="27097"/>
          <a:stretch/>
        </p:blipFill>
        <p:spPr>
          <a:xfrm>
            <a:off x="568440" y="2222640"/>
            <a:ext cx="3646080" cy="1796040"/>
          </a:xfrm>
          <a:prstGeom prst="rect">
            <a:avLst/>
          </a:prstGeom>
          <a:ln w="0">
            <a:noFill/>
          </a:ln>
        </p:spPr>
      </p:pic>
      <p:pic>
        <p:nvPicPr>
          <p:cNvPr id="528" name="Imagem 9" descr="Diagrama&#10;&#10;Descrição gerada automaticamente"/>
          <p:cNvPicPr/>
          <p:nvPr/>
        </p:nvPicPr>
        <p:blipFill>
          <a:blip r:embed="rId2"/>
          <a:srcRect l="35279" t="24560" r="24858" b="51599"/>
          <a:stretch/>
        </p:blipFill>
        <p:spPr>
          <a:xfrm>
            <a:off x="4713840" y="2219400"/>
            <a:ext cx="3926880" cy="1805400"/>
          </a:xfrm>
          <a:prstGeom prst="rect">
            <a:avLst/>
          </a:prstGeom>
          <a:ln w="0">
            <a:noFill/>
          </a:ln>
        </p:spPr>
      </p:pic>
      <p:sp>
        <p:nvSpPr>
          <p:cNvPr id="529" name="Retângulo: Cantos Arredondados 4"/>
          <p:cNvSpPr/>
          <p:nvPr/>
        </p:nvSpPr>
        <p:spPr>
          <a:xfrm>
            <a:off x="566280" y="4537080"/>
            <a:ext cx="8069040" cy="32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Decisão subjetiva de Design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Atributos de relacionamento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1" name="PlaceHolder 1"/>
          <p:cNvSpPr>
            <a:spLocks noGrp="1"/>
          </p:cNvSpPr>
          <p:nvPr>
            <p:ph type="sldNum" idx="7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4A20CEB-B443-4D7A-A94B-319906EF23F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32" name="Imagem 9" descr="Diagrama&#10;&#10;Descrição gerada automaticamente"/>
          <p:cNvPicPr/>
          <p:nvPr/>
        </p:nvPicPr>
        <p:blipFill>
          <a:blip r:embed="rId1"/>
          <a:srcRect l="49467" t="43458" r="4544" b="27097"/>
          <a:stretch/>
        </p:blipFill>
        <p:spPr>
          <a:xfrm>
            <a:off x="568440" y="2222640"/>
            <a:ext cx="3646080" cy="1796040"/>
          </a:xfrm>
          <a:prstGeom prst="rect">
            <a:avLst/>
          </a:prstGeom>
          <a:ln w="0">
            <a:noFill/>
          </a:ln>
        </p:spPr>
      </p:pic>
      <p:pic>
        <p:nvPicPr>
          <p:cNvPr id="533" name="Imagem 9" descr="Diagrama&#10;&#10;Descrição gerada automaticamente"/>
          <p:cNvPicPr/>
          <p:nvPr/>
        </p:nvPicPr>
        <p:blipFill>
          <a:blip r:embed="rId2"/>
          <a:srcRect l="35279" t="24560" r="24858" b="51599"/>
          <a:stretch/>
        </p:blipFill>
        <p:spPr>
          <a:xfrm>
            <a:off x="4713840" y="2219400"/>
            <a:ext cx="3926880" cy="1805400"/>
          </a:xfrm>
          <a:prstGeom prst="rect">
            <a:avLst/>
          </a:prstGeom>
          <a:ln w="0">
            <a:noFill/>
          </a:ln>
        </p:spPr>
      </p:pic>
      <p:sp>
        <p:nvSpPr>
          <p:cNvPr id="534" name="Retângulo: Cantos Arredondados 4"/>
          <p:cNvSpPr/>
          <p:nvPr/>
        </p:nvSpPr>
        <p:spPr>
          <a:xfrm>
            <a:off x="566280" y="4537080"/>
            <a:ext cx="8069040" cy="323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Decisão subjetiva de Design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35" name="Balão de Fala: Retângulo com Cantos Arredondados 1"/>
          <p:cNvSpPr/>
          <p:nvPr/>
        </p:nvSpPr>
        <p:spPr>
          <a:xfrm>
            <a:off x="1991160" y="1824480"/>
            <a:ext cx="1331640" cy="3942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Mandatório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537" name="Google Shape;196;p5"/>
          <p:cNvSpPr/>
          <p:nvPr/>
        </p:nvSpPr>
        <p:spPr>
          <a:xfrm>
            <a:off x="707760" y="1711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Tipos de Entidades Fracas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538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39" name="PlaceHolder 1"/>
          <p:cNvSpPr>
            <a:spLocks noGrp="1"/>
          </p:cNvSpPr>
          <p:nvPr>
            <p:ph type="sldNum" idx="7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8B0AB2BB-5FF2-4A94-9529-56F9E84FFE1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40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Entidade Fraca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42" name="PlaceHolder 1"/>
          <p:cNvSpPr>
            <a:spLocks noGrp="1"/>
          </p:cNvSpPr>
          <p:nvPr>
            <p:ph type="sldNum" idx="7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6931791-A7AC-4BDF-85F5-182F66823E7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43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Tipos de entidades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Fracas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Fortes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4" name="Retângulo: Cantos Arredondados 2"/>
          <p:cNvSpPr/>
          <p:nvPr/>
        </p:nvSpPr>
        <p:spPr>
          <a:xfrm>
            <a:off x="3575520" y="1899000"/>
            <a:ext cx="2598480" cy="7221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Dependem de outra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5" name="Seta: Dobrada para Cima 3"/>
          <p:cNvSpPr/>
          <p:nvPr/>
        </p:nvSpPr>
        <p:spPr>
          <a:xfrm>
            <a:off x="1863360" y="2726280"/>
            <a:ext cx="2177640" cy="409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46" name="Retângulo: Cantos Arredondados 6"/>
          <p:cNvSpPr/>
          <p:nvPr/>
        </p:nvSpPr>
        <p:spPr>
          <a:xfrm>
            <a:off x="2324880" y="3990960"/>
            <a:ext cx="2598480" cy="7221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Owner Entity Type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7" name="Seta: Dobrada para Cima 8"/>
          <p:cNvSpPr/>
          <p:nvPr/>
        </p:nvSpPr>
        <p:spPr>
          <a:xfrm flipH="1" flipV="1" rot="16200000">
            <a:off x="1393920" y="3669480"/>
            <a:ext cx="463320" cy="97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48" name="Conector: Angulado 5"/>
          <p:cNvSpPr/>
          <p:nvPr/>
        </p:nvSpPr>
        <p:spPr>
          <a:xfrm flipH="1">
            <a:off x="4869000" y="3688920"/>
            <a:ext cx="1800360" cy="7761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onector: Angulado 12"/>
          <p:cNvSpPr/>
          <p:nvPr/>
        </p:nvSpPr>
        <p:spPr>
          <a:xfrm flipH="1" flipV="1">
            <a:off x="6119640" y="2275560"/>
            <a:ext cx="1821960" cy="13366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Losango 4"/>
          <p:cNvSpPr/>
          <p:nvPr/>
        </p:nvSpPr>
        <p:spPr>
          <a:xfrm>
            <a:off x="5748480" y="3252240"/>
            <a:ext cx="2566080" cy="873000"/>
          </a:xfrm>
          <a:prstGeom prst="diamond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ffffff"/>
                </a:solidFill>
                <a:latin typeface="Arial"/>
                <a:ea typeface="Arial"/>
              </a:rPr>
              <a:t>Relacionamento ID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Organização: 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Nome, n°, gerente (empregado)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Calibri"/>
              </a:rPr>
              <a:t>Rastrear?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Calibri"/>
              </a:rPr>
              <a:t>Data de início do gerente &amp; locais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D5A5E55-DF09-46D5-BBCD-3B920041998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9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0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Entidade Fraca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52" name="PlaceHolder 1"/>
          <p:cNvSpPr>
            <a:spLocks noGrp="1"/>
          </p:cNvSpPr>
          <p:nvPr>
            <p:ph type="sldNum" idx="7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0D33E90-269C-4A64-94FB-A9901C0D81D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53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Tipos de entidades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Fracas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Fortes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4" name="Retângulo: Cantos Arredondados 2"/>
          <p:cNvSpPr/>
          <p:nvPr/>
        </p:nvSpPr>
        <p:spPr>
          <a:xfrm>
            <a:off x="3575520" y="1899000"/>
            <a:ext cx="2598480" cy="7221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Dependem de outra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55" name="Seta: Dobrada para Cima 3"/>
          <p:cNvSpPr/>
          <p:nvPr/>
        </p:nvSpPr>
        <p:spPr>
          <a:xfrm>
            <a:off x="1863360" y="2726280"/>
            <a:ext cx="2177640" cy="4093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56" name="Retângulo: Cantos Arredondados 6"/>
          <p:cNvSpPr/>
          <p:nvPr/>
        </p:nvSpPr>
        <p:spPr>
          <a:xfrm>
            <a:off x="2324880" y="3990960"/>
            <a:ext cx="2598480" cy="7221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Owner Entity Type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57" name="Seta: Dobrada para Cima 8"/>
          <p:cNvSpPr/>
          <p:nvPr/>
        </p:nvSpPr>
        <p:spPr>
          <a:xfrm flipH="1" flipV="1" rot="16200000">
            <a:off x="1393920" y="3669480"/>
            <a:ext cx="463320" cy="97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58" name="Conector: Angulado 5"/>
          <p:cNvSpPr/>
          <p:nvPr/>
        </p:nvSpPr>
        <p:spPr>
          <a:xfrm flipH="1">
            <a:off x="4869000" y="3688920"/>
            <a:ext cx="1800360" cy="7761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onector: Angulado 12"/>
          <p:cNvSpPr/>
          <p:nvPr/>
        </p:nvSpPr>
        <p:spPr>
          <a:xfrm flipH="1" flipV="1">
            <a:off x="6119640" y="2275560"/>
            <a:ext cx="1821960" cy="13366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Losango 4"/>
          <p:cNvSpPr/>
          <p:nvPr/>
        </p:nvSpPr>
        <p:spPr>
          <a:xfrm>
            <a:off x="5748480" y="3252240"/>
            <a:ext cx="2566080" cy="873000"/>
          </a:xfrm>
          <a:prstGeom prst="diamond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ffffff"/>
                </a:solidFill>
                <a:latin typeface="Arial"/>
                <a:ea typeface="Arial"/>
              </a:rPr>
              <a:t>Relacionamento ID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61" name="Retângulo: Cantos Arredondados 7"/>
          <p:cNvSpPr/>
          <p:nvPr/>
        </p:nvSpPr>
        <p:spPr>
          <a:xfrm>
            <a:off x="4556880" y="712800"/>
            <a:ext cx="3784320" cy="635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Total Participation Constraint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Entidade Fraca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63" name="PlaceHolder 1"/>
          <p:cNvSpPr>
            <a:spLocks noGrp="1"/>
          </p:cNvSpPr>
          <p:nvPr>
            <p:ph type="sldNum" idx="7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313B305-722C-4E6D-9287-C8F9A91550C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64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Tipos de entidades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Fracas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Fortes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565" name="Imagem 9" descr="Diagrama&#10;&#10;Descrição gerada automaticamente"/>
          <p:cNvPicPr/>
          <p:nvPr/>
        </p:nvPicPr>
        <p:blipFill>
          <a:blip r:embed="rId1"/>
          <a:srcRect l="10953" t="26712" r="20138" b="-713"/>
          <a:stretch/>
        </p:blipFill>
        <p:spPr>
          <a:xfrm>
            <a:off x="4471920" y="1480680"/>
            <a:ext cx="4201920" cy="3466080"/>
          </a:xfrm>
          <a:prstGeom prst="rect">
            <a:avLst/>
          </a:prstGeom>
          <a:ln w="0">
            <a:noFill/>
          </a:ln>
        </p:spPr>
      </p:pic>
      <p:sp>
        <p:nvSpPr>
          <p:cNvPr id="566" name="Seta: Divisa 10"/>
          <p:cNvSpPr/>
          <p:nvPr/>
        </p:nvSpPr>
        <p:spPr>
          <a:xfrm>
            <a:off x="4556160" y="3817440"/>
            <a:ext cx="484920" cy="484920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aixaDeTexto 11"/>
          <p:cNvSpPr/>
          <p:nvPr/>
        </p:nvSpPr>
        <p:spPr>
          <a:xfrm>
            <a:off x="3828600" y="387720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DER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Entidade Fraca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sldNum" idx="7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124FCB8-059E-4EA7-A224-9933E3C1A8C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70" name="Retângulo: Cantos Arredondados 2"/>
          <p:cNvSpPr/>
          <p:nvPr/>
        </p:nvSpPr>
        <p:spPr>
          <a:xfrm>
            <a:off x="3823560" y="1845000"/>
            <a:ext cx="2598480" cy="7221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Carteira de Motorista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71" name="Retângulo: Cantos Arredondados 6"/>
          <p:cNvSpPr/>
          <p:nvPr/>
        </p:nvSpPr>
        <p:spPr>
          <a:xfrm>
            <a:off x="3198240" y="4077000"/>
            <a:ext cx="1972800" cy="7221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2" name="Conector: Angulado 5"/>
          <p:cNvSpPr/>
          <p:nvPr/>
        </p:nvSpPr>
        <p:spPr>
          <a:xfrm flipH="1">
            <a:off x="5170680" y="3688920"/>
            <a:ext cx="1800360" cy="7761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onector: Angulado 12"/>
          <p:cNvSpPr/>
          <p:nvPr/>
        </p:nvSpPr>
        <p:spPr>
          <a:xfrm flipH="1" flipV="1">
            <a:off x="6421680" y="2275560"/>
            <a:ext cx="1821960" cy="13366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Losango 4"/>
          <p:cNvSpPr/>
          <p:nvPr/>
        </p:nvSpPr>
        <p:spPr>
          <a:xfrm>
            <a:off x="6050520" y="3252240"/>
            <a:ext cx="2566080" cy="873000"/>
          </a:xfrm>
          <a:prstGeom prst="diamond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ffffff"/>
                </a:solidFill>
                <a:latin typeface="Arial"/>
                <a:ea typeface="Arial"/>
              </a:rPr>
              <a:t>Relacionamento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75" name="Retângulo: Cantos Arredondados 7"/>
          <p:cNvSpPr/>
          <p:nvPr/>
        </p:nvSpPr>
        <p:spPr>
          <a:xfrm>
            <a:off x="567360" y="2254680"/>
            <a:ext cx="2102400" cy="199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Total Participation Constraint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77" name="PlaceHolder 1"/>
          <p:cNvSpPr>
            <a:spLocks noGrp="1"/>
          </p:cNvSpPr>
          <p:nvPr>
            <p:ph type="sldNum" idx="7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2468ED8-9BFE-4251-849D-8CD57FEEF2A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78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Entidades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Calibri"/>
              </a:rPr>
              <a:t>classes/objetos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Relacionamentos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agregações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Atributos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:</a:t>
            </a: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434343"/>
                </a:solidFill>
                <a:latin typeface="Calibri"/>
                <a:ea typeface="Arial"/>
              </a:rPr>
              <a:t>propriedades elementares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9" name="Retângulo 1"/>
          <p:cNvSpPr/>
          <p:nvPr/>
        </p:nvSpPr>
        <p:spPr>
          <a:xfrm>
            <a:off x="5883120" y="1672560"/>
            <a:ext cx="2393640" cy="581760"/>
          </a:xfrm>
          <a:prstGeom prst="rect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80" name="Losango 6"/>
          <p:cNvSpPr/>
          <p:nvPr/>
        </p:nvSpPr>
        <p:spPr>
          <a:xfrm>
            <a:off x="5834520" y="2518920"/>
            <a:ext cx="2566080" cy="873000"/>
          </a:xfrm>
          <a:prstGeom prst="diamond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ffffff"/>
                </a:solidFill>
                <a:latin typeface="Arial"/>
                <a:ea typeface="Arial"/>
              </a:rPr>
              <a:t>Relacionamento</a:t>
            </a:r>
            <a:endParaRPr b="0" lang="pt-BR" sz="1200" spc="-1" strike="noStrike">
              <a:latin typeface="Arial"/>
            </a:endParaRPr>
          </a:p>
        </p:txBody>
      </p:sp>
      <p:grpSp>
        <p:nvGrpSpPr>
          <p:cNvPr id="581" name="Agrupar 11"/>
          <p:cNvGrpSpPr/>
          <p:nvPr/>
        </p:nvGrpSpPr>
        <p:grpSpPr>
          <a:xfrm>
            <a:off x="6543720" y="3818160"/>
            <a:ext cx="1851840" cy="581760"/>
            <a:chOff x="6543720" y="3818160"/>
            <a:chExt cx="1851840" cy="581760"/>
          </a:xfrm>
        </p:grpSpPr>
        <p:sp>
          <p:nvSpPr>
            <p:cNvPr id="582" name="Conector de Seta Reta 10"/>
            <p:cNvSpPr/>
            <p:nvPr/>
          </p:nvSpPr>
          <p:spPr>
            <a:xfrm flipV="1">
              <a:off x="6543720" y="4122000"/>
              <a:ext cx="851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285f4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83" name="Elipse 9"/>
            <p:cNvSpPr/>
            <p:nvPr/>
          </p:nvSpPr>
          <p:spPr>
            <a:xfrm>
              <a:off x="7198920" y="3818160"/>
              <a:ext cx="1196640" cy="58176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Atributo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584" name="Agrupar 14"/>
          <p:cNvGrpSpPr/>
          <p:nvPr/>
        </p:nvGrpSpPr>
        <p:grpSpPr>
          <a:xfrm>
            <a:off x="5974560" y="3943080"/>
            <a:ext cx="1339920" cy="1290960"/>
            <a:chOff x="5974560" y="3943080"/>
            <a:chExt cx="1339920" cy="1290960"/>
          </a:xfrm>
        </p:grpSpPr>
        <p:sp>
          <p:nvSpPr>
            <p:cNvPr id="585" name="Conector de Seta Reta 12"/>
            <p:cNvSpPr/>
            <p:nvPr/>
          </p:nvSpPr>
          <p:spPr>
            <a:xfrm rot="19200000">
              <a:off x="6161760" y="4130280"/>
              <a:ext cx="916200" cy="91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4285f4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86" name="Elipse 13"/>
            <p:cNvSpPr/>
            <p:nvPr/>
          </p:nvSpPr>
          <p:spPr>
            <a:xfrm rot="19200000">
              <a:off x="7142400" y="4561200"/>
              <a:ext cx="139680" cy="15048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88" name="PlaceHolder 1"/>
          <p:cNvSpPr>
            <a:spLocks noGrp="1"/>
          </p:cNvSpPr>
          <p:nvPr>
            <p:ph type="sldNum" idx="7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B9B1751-4C4D-4963-AD8B-24CDF31702B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89" name="Google Shape;231;g116d3f5ae16_1_0"/>
          <p:cNvSpPr/>
          <p:nvPr/>
        </p:nvSpPr>
        <p:spPr>
          <a:xfrm>
            <a:off x="565560" y="14810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Weak 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Entidades, relacionamentos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Chave 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Parcial: Linha pontilhada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Chave principal: linha continua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Dependência de existência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: || 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90" name="Agrupar 2"/>
          <p:cNvGrpSpPr/>
          <p:nvPr/>
        </p:nvGrpSpPr>
        <p:grpSpPr>
          <a:xfrm>
            <a:off x="4524480" y="1122480"/>
            <a:ext cx="2490480" cy="722160"/>
            <a:chOff x="4524480" y="1122480"/>
            <a:chExt cx="2490480" cy="722160"/>
          </a:xfrm>
        </p:grpSpPr>
        <p:sp>
          <p:nvSpPr>
            <p:cNvPr id="591" name="Retângulo 15"/>
            <p:cNvSpPr/>
            <p:nvPr/>
          </p:nvSpPr>
          <p:spPr>
            <a:xfrm>
              <a:off x="4524480" y="1122480"/>
              <a:ext cx="2490480" cy="7221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sp>
          <p:nvSpPr>
            <p:cNvPr id="592" name="Retângulo 1"/>
            <p:cNvSpPr/>
            <p:nvPr/>
          </p:nvSpPr>
          <p:spPr>
            <a:xfrm>
              <a:off x="4578480" y="1198080"/>
              <a:ext cx="2361240" cy="5817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weak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593" name="Elipse 9"/>
          <p:cNvSpPr/>
          <p:nvPr/>
        </p:nvSpPr>
        <p:spPr>
          <a:xfrm>
            <a:off x="5247000" y="3095640"/>
            <a:ext cx="1196640" cy="581760"/>
          </a:xfrm>
          <a:prstGeom prst="ellipse">
            <a:avLst/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..........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594" name="Agrupar 3"/>
          <p:cNvGrpSpPr/>
          <p:nvPr/>
        </p:nvGrpSpPr>
        <p:grpSpPr>
          <a:xfrm>
            <a:off x="6319800" y="1968840"/>
            <a:ext cx="2566080" cy="873000"/>
            <a:chOff x="6319800" y="1968840"/>
            <a:chExt cx="2566080" cy="873000"/>
          </a:xfrm>
        </p:grpSpPr>
        <p:sp>
          <p:nvSpPr>
            <p:cNvPr id="595" name="Losango 6"/>
            <p:cNvSpPr/>
            <p:nvPr/>
          </p:nvSpPr>
          <p:spPr>
            <a:xfrm>
              <a:off x="6319800" y="1968840"/>
              <a:ext cx="2566080" cy="873000"/>
            </a:xfrm>
            <a:prstGeom prst="diamond">
              <a:avLst/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Relacionamento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96" name="Losango 16"/>
            <p:cNvSpPr/>
            <p:nvPr/>
          </p:nvSpPr>
          <p:spPr>
            <a:xfrm>
              <a:off x="6535440" y="2076840"/>
              <a:ext cx="2113200" cy="657360"/>
            </a:xfrm>
            <a:prstGeom prst="diamond">
              <a:avLst/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weak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597" name="Elipse 19"/>
          <p:cNvSpPr/>
          <p:nvPr/>
        </p:nvSpPr>
        <p:spPr>
          <a:xfrm>
            <a:off x="7500600" y="3300840"/>
            <a:ext cx="1196640" cy="581760"/>
          </a:xfrm>
          <a:prstGeom prst="ellipse">
            <a:avLst/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______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598" name="Agrupar 4"/>
          <p:cNvGrpSpPr/>
          <p:nvPr/>
        </p:nvGrpSpPr>
        <p:grpSpPr>
          <a:xfrm>
            <a:off x="6174360" y="4098600"/>
            <a:ext cx="1196640" cy="581760"/>
            <a:chOff x="6174360" y="4098600"/>
            <a:chExt cx="1196640" cy="581760"/>
          </a:xfrm>
        </p:grpSpPr>
        <p:sp>
          <p:nvSpPr>
            <p:cNvPr id="599" name="Elipse 12"/>
            <p:cNvSpPr/>
            <p:nvPr/>
          </p:nvSpPr>
          <p:spPr>
            <a:xfrm>
              <a:off x="6174360" y="4098600"/>
              <a:ext cx="1196640" cy="58176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600" name="Elipse 13"/>
            <p:cNvSpPr/>
            <p:nvPr/>
          </p:nvSpPr>
          <p:spPr>
            <a:xfrm>
              <a:off x="6239160" y="4163400"/>
              <a:ext cx="1067040" cy="45252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02" name="PlaceHolder 1"/>
          <p:cNvSpPr>
            <a:spLocks noGrp="1"/>
          </p:cNvSpPr>
          <p:nvPr>
            <p:ph type="sldNum" idx="7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CC87DEF-E828-4538-94C8-67CB462F77C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3" name="Google Shape;231;g116d3f5ae16_1_0"/>
          <p:cNvSpPr/>
          <p:nvPr/>
        </p:nvSpPr>
        <p:spPr>
          <a:xfrm>
            <a:off x="770400" y="1599840"/>
            <a:ext cx="520200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Atributo derivado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Atributo composto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Participação total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Cardinalidade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Constraint estrutural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04" name="Imagem 7" descr="Forma, Círculo&#10;&#10;Descrição gerada automaticamente"/>
          <p:cNvPicPr/>
          <p:nvPr/>
        </p:nvPicPr>
        <p:blipFill>
          <a:blip r:embed="rId1"/>
          <a:srcRect l="0" t="11229" r="391" b="1022"/>
          <a:stretch/>
        </p:blipFill>
        <p:spPr>
          <a:xfrm>
            <a:off x="5141520" y="1357920"/>
            <a:ext cx="2732040" cy="919080"/>
          </a:xfrm>
          <a:prstGeom prst="rect">
            <a:avLst/>
          </a:prstGeom>
          <a:ln w="0">
            <a:noFill/>
          </a:ln>
        </p:spPr>
      </p:pic>
      <p:pic>
        <p:nvPicPr>
          <p:cNvPr id="605" name="Imagem 10" descr="Forma,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3243600" y="804240"/>
            <a:ext cx="2203560" cy="709920"/>
          </a:xfrm>
          <a:prstGeom prst="rect">
            <a:avLst/>
          </a:prstGeom>
          <a:ln w="0">
            <a:noFill/>
          </a:ln>
        </p:spPr>
      </p:pic>
      <p:pic>
        <p:nvPicPr>
          <p:cNvPr id="606" name="Imagem 11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443200" y="2452320"/>
            <a:ext cx="2936880" cy="249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Construtores do 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08" name="PlaceHolder 1"/>
          <p:cNvSpPr>
            <a:spLocks noGrp="1"/>
          </p:cNvSpPr>
          <p:nvPr>
            <p:ph type="sldNum" idx="8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D0C435E-903C-4021-8258-DF86814FFCB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9" name="Google Shape;231;g116d3f5ae16_1_0"/>
          <p:cNvSpPr/>
          <p:nvPr/>
        </p:nvSpPr>
        <p:spPr>
          <a:xfrm>
            <a:off x="745200" y="1515600"/>
            <a:ext cx="76474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Convenção - Nomeando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Entidade e Relacionamento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Atributo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função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610" name="Retângulo 1"/>
          <p:cNvSpPr/>
          <p:nvPr/>
        </p:nvSpPr>
        <p:spPr>
          <a:xfrm>
            <a:off x="5778720" y="2411280"/>
            <a:ext cx="2423160" cy="527760"/>
          </a:xfrm>
          <a:prstGeom prst="rect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Significado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11" name="Retângulo 6"/>
          <p:cNvSpPr/>
          <p:nvPr/>
        </p:nvSpPr>
        <p:spPr>
          <a:xfrm>
            <a:off x="5778720" y="3662640"/>
            <a:ext cx="2423160" cy="527760"/>
          </a:xfrm>
          <a:prstGeom prst="rect">
            <a:avLst/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Trivial?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613" name="Google Shape;196;p5"/>
          <p:cNvSpPr/>
          <p:nvPr/>
        </p:nvSpPr>
        <p:spPr>
          <a:xfrm>
            <a:off x="707760" y="1711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Refinando o Design ER para COMPANY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614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15" name="PlaceHolder 1"/>
          <p:cNvSpPr>
            <a:spLocks noGrp="1"/>
          </p:cNvSpPr>
          <p:nvPr>
            <p:ph type="sldNum" idx="8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0E88A5C2-6D6D-445A-84D2-1417A00259F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16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15840" y="3251160"/>
            <a:ext cx="4144680" cy="1066680"/>
          </a:xfrm>
          <a:prstGeom prst="rect">
            <a:avLst/>
          </a:prstGeom>
          <a:ln w="0">
            <a:noFill/>
          </a:ln>
        </p:spPr>
      </p:pic>
      <p:sp>
        <p:nvSpPr>
          <p:cNvPr id="61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19" name="PlaceHolder 1"/>
          <p:cNvSpPr>
            <a:spLocks noGrp="1"/>
          </p:cNvSpPr>
          <p:nvPr>
            <p:ph type="sldNum" idx="8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C73B6BC-CA88-4A1B-A46F-A382CBBBDEC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20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75120" y="1525680"/>
            <a:ext cx="4608360" cy="1832760"/>
          </a:xfrm>
          <a:prstGeom prst="rect">
            <a:avLst/>
          </a:prstGeom>
          <a:ln w="0">
            <a:noFill/>
          </a:ln>
        </p:spPr>
      </p:pic>
      <p:pic>
        <p:nvPicPr>
          <p:cNvPr id="621" name="Imagem 3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361840" y="1609200"/>
            <a:ext cx="3301200" cy="1473840"/>
          </a:xfrm>
          <a:prstGeom prst="rect">
            <a:avLst/>
          </a:prstGeom>
          <a:ln w="0">
            <a:noFill/>
          </a:ln>
        </p:spPr>
      </p:pic>
      <p:sp>
        <p:nvSpPr>
          <p:cNvPr id="622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623" name="Imagem 6" descr=""/>
          <p:cNvPicPr/>
          <p:nvPr/>
        </p:nvPicPr>
        <p:blipFill>
          <a:blip r:embed="rId4"/>
          <a:stretch/>
        </p:blipFill>
        <p:spPr>
          <a:xfrm>
            <a:off x="156240" y="3488400"/>
            <a:ext cx="392868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Refinando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25" name="PlaceHolder 1"/>
          <p:cNvSpPr>
            <a:spLocks noGrp="1"/>
          </p:cNvSpPr>
          <p:nvPr>
            <p:ph type="sldNum" idx="8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EAEE34D-8085-463D-8974-B206664A58B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26" name="Google Shape;231;g116d3f5ae16_1_0"/>
          <p:cNvSpPr/>
          <p:nvPr/>
        </p:nvSpPr>
        <p:spPr>
          <a:xfrm>
            <a:off x="565560" y="1481040"/>
            <a:ext cx="619416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Relacionamentos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Empregado x Departamento: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Gerencia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Empregado x Departamento: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Trabalha para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Departamento x Projeto: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Controla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27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Organização: 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Nome, n°, gerente (empregado)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Rastrear?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início do gerente &amp; locais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741A0B-594F-44EF-9AEF-51115583C0F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5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7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Refinando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29" name="PlaceHolder 1"/>
          <p:cNvSpPr>
            <a:spLocks noGrp="1"/>
          </p:cNvSpPr>
          <p:nvPr>
            <p:ph type="sldNum" idx="8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448B8D9-2CB7-48AC-A244-D58938798B0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30" name="Google Shape;231;g116d3f5ae16_1_0"/>
          <p:cNvSpPr/>
          <p:nvPr/>
        </p:nvSpPr>
        <p:spPr>
          <a:xfrm>
            <a:off x="565560" y="1481040"/>
            <a:ext cx="619416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Relacionamentos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Empregado x Empregado: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Supervisiona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Empregado x Projeto: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Trabalha em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Empregado x Dependente: </a:t>
            </a: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Dependentes de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1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515840" y="3251160"/>
            <a:ext cx="4144680" cy="1066680"/>
          </a:xfrm>
          <a:prstGeom prst="rect">
            <a:avLst/>
          </a:prstGeom>
          <a:ln w="0">
            <a:noFill/>
          </a:ln>
        </p:spPr>
      </p:pic>
      <p:sp>
        <p:nvSpPr>
          <p:cNvPr id="63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Exemplo - Company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sldNum" idx="8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4CC2854-9AD7-4082-83F4-90513BAD799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35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75120" y="1525680"/>
            <a:ext cx="4608360" cy="1832760"/>
          </a:xfrm>
          <a:prstGeom prst="rect">
            <a:avLst/>
          </a:prstGeom>
          <a:ln w="0">
            <a:noFill/>
          </a:ln>
        </p:spPr>
      </p:pic>
      <p:pic>
        <p:nvPicPr>
          <p:cNvPr id="636" name="Imagem 3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361840" y="1609200"/>
            <a:ext cx="3301200" cy="1473840"/>
          </a:xfrm>
          <a:prstGeom prst="rect">
            <a:avLst/>
          </a:prstGeom>
          <a:ln w="0">
            <a:noFill/>
          </a:ln>
        </p:spPr>
      </p:pic>
      <p:sp>
        <p:nvSpPr>
          <p:cNvPr id="637" name="CaixaDeTexto 1"/>
          <p:cNvSpPr/>
          <p:nvPr/>
        </p:nvSpPr>
        <p:spPr>
          <a:xfrm>
            <a:off x="2674800" y="4750560"/>
            <a:ext cx="3184920" cy="2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8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800" spc="-1" strike="noStrike">
              <a:latin typeface="Arial"/>
            </a:endParaRPr>
          </a:p>
        </p:txBody>
      </p:sp>
      <p:pic>
        <p:nvPicPr>
          <p:cNvPr id="638" name="Imagem 6" descr=""/>
          <p:cNvPicPr/>
          <p:nvPr/>
        </p:nvPicPr>
        <p:blipFill>
          <a:blip r:embed="rId4"/>
          <a:stretch/>
        </p:blipFill>
        <p:spPr>
          <a:xfrm>
            <a:off x="156240" y="3488400"/>
            <a:ext cx="3928680" cy="1259640"/>
          </a:xfrm>
          <a:prstGeom prst="rect">
            <a:avLst/>
          </a:prstGeom>
          <a:ln w="0">
            <a:noFill/>
          </a:ln>
        </p:spPr>
      </p:pic>
      <p:pic>
        <p:nvPicPr>
          <p:cNvPr id="639" name="Gráfico 7" descr="Fechar estrutura de tópicos"/>
          <p:cNvPicPr/>
          <p:nvPr/>
        </p:nvPicPr>
        <p:blipFill>
          <a:blip r:embed="rId5"/>
          <a:stretch/>
        </p:blipFill>
        <p:spPr>
          <a:xfrm>
            <a:off x="6821280" y="2437920"/>
            <a:ext cx="752400" cy="720000"/>
          </a:xfrm>
          <a:prstGeom prst="rect">
            <a:avLst/>
          </a:prstGeom>
          <a:ln w="0">
            <a:noFill/>
          </a:ln>
        </p:spPr>
      </p:pic>
      <p:pic>
        <p:nvPicPr>
          <p:cNvPr id="640" name="Gráfico 7" descr="Fechar estrutura de tópicos"/>
          <p:cNvPicPr/>
          <p:nvPr/>
        </p:nvPicPr>
        <p:blipFill>
          <a:blip r:embed="rId6"/>
          <a:stretch/>
        </p:blipFill>
        <p:spPr>
          <a:xfrm>
            <a:off x="6918480" y="3246840"/>
            <a:ext cx="752400" cy="720000"/>
          </a:xfrm>
          <a:prstGeom prst="rect">
            <a:avLst/>
          </a:prstGeom>
          <a:ln w="0">
            <a:noFill/>
          </a:ln>
        </p:spPr>
      </p:pic>
      <p:pic>
        <p:nvPicPr>
          <p:cNvPr id="641" name="Gráfico 7" descr="Fechar estrutura de tópicos"/>
          <p:cNvPicPr/>
          <p:nvPr/>
        </p:nvPicPr>
        <p:blipFill>
          <a:blip r:embed="rId7"/>
          <a:stretch/>
        </p:blipFill>
        <p:spPr>
          <a:xfrm>
            <a:off x="1753200" y="4185000"/>
            <a:ext cx="752400" cy="720000"/>
          </a:xfrm>
          <a:prstGeom prst="rect">
            <a:avLst/>
          </a:prstGeom>
          <a:ln w="0">
            <a:noFill/>
          </a:ln>
        </p:spPr>
      </p:pic>
      <p:pic>
        <p:nvPicPr>
          <p:cNvPr id="642" name="Gráfico 7" descr="Fechar estrutura de tópicos"/>
          <p:cNvPicPr/>
          <p:nvPr/>
        </p:nvPicPr>
        <p:blipFill>
          <a:blip r:embed="rId8"/>
          <a:stretch/>
        </p:blipFill>
        <p:spPr>
          <a:xfrm>
            <a:off x="3618720" y="1575360"/>
            <a:ext cx="1129680" cy="1086480"/>
          </a:xfrm>
          <a:prstGeom prst="rect">
            <a:avLst/>
          </a:prstGeom>
          <a:ln w="0">
            <a:noFill/>
          </a:ln>
        </p:spPr>
      </p:pic>
      <p:pic>
        <p:nvPicPr>
          <p:cNvPr id="643" name="Gráfico 7" descr="Fechar estrutura de tópicos"/>
          <p:cNvPicPr/>
          <p:nvPr/>
        </p:nvPicPr>
        <p:blipFill>
          <a:blip r:embed="rId9"/>
          <a:stretch/>
        </p:blipFill>
        <p:spPr>
          <a:xfrm>
            <a:off x="2928600" y="3818160"/>
            <a:ext cx="752400" cy="720000"/>
          </a:xfrm>
          <a:prstGeom prst="rect">
            <a:avLst/>
          </a:prstGeom>
          <a:ln w="0">
            <a:noFill/>
          </a:ln>
        </p:spPr>
      </p:pic>
      <p:pic>
        <p:nvPicPr>
          <p:cNvPr id="644" name="Gráfico 7" descr="Fechar estrutura de tópicos"/>
          <p:cNvPicPr/>
          <p:nvPr/>
        </p:nvPicPr>
        <p:blipFill>
          <a:blip r:embed="rId10"/>
          <a:stretch/>
        </p:blipFill>
        <p:spPr>
          <a:xfrm>
            <a:off x="3586320" y="2362680"/>
            <a:ext cx="752400" cy="720000"/>
          </a:xfrm>
          <a:prstGeom prst="rect">
            <a:avLst/>
          </a:prstGeom>
          <a:ln w="0">
            <a:noFill/>
          </a:ln>
        </p:spPr>
      </p:pic>
      <p:pic>
        <p:nvPicPr>
          <p:cNvPr id="645" name="Gráfico 7" descr="Fechar estrutura de tópicos"/>
          <p:cNvPicPr/>
          <p:nvPr/>
        </p:nvPicPr>
        <p:blipFill>
          <a:blip r:embed="rId11"/>
          <a:stretch/>
        </p:blipFill>
        <p:spPr>
          <a:xfrm>
            <a:off x="1203480" y="2351880"/>
            <a:ext cx="752400" cy="7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Num" idx="8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9A1B710-BC65-4504-9539-67CC031B920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47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194840" y="132480"/>
            <a:ext cx="6301080" cy="4867560"/>
          </a:xfrm>
          <a:prstGeom prst="rect">
            <a:avLst/>
          </a:prstGeom>
          <a:ln w="0">
            <a:noFill/>
          </a:ln>
        </p:spPr>
      </p:pic>
      <p:sp>
        <p:nvSpPr>
          <p:cNvPr id="648" name="Seta: para a Direita 7"/>
          <p:cNvSpPr/>
          <p:nvPr/>
        </p:nvSpPr>
        <p:spPr>
          <a:xfrm>
            <a:off x="2799720" y="4270320"/>
            <a:ext cx="56052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649" name="Seta: para a Direita 8"/>
          <p:cNvSpPr/>
          <p:nvPr/>
        </p:nvSpPr>
        <p:spPr>
          <a:xfrm>
            <a:off x="1570320" y="1477440"/>
            <a:ext cx="56052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650" name="Seta: para a Direita 9"/>
          <p:cNvSpPr/>
          <p:nvPr/>
        </p:nvSpPr>
        <p:spPr>
          <a:xfrm>
            <a:off x="5473800" y="1574640"/>
            <a:ext cx="56052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651" name="Seta: para a Direita 10"/>
          <p:cNvSpPr/>
          <p:nvPr/>
        </p:nvSpPr>
        <p:spPr>
          <a:xfrm>
            <a:off x="5506200" y="2846880"/>
            <a:ext cx="56052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653" name="Google Shape;196;p5"/>
          <p:cNvSpPr/>
          <p:nvPr/>
        </p:nvSpPr>
        <p:spPr>
          <a:xfrm>
            <a:off x="707760" y="1711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Alternativas - UML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654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55" name="PlaceHolder 1"/>
          <p:cNvSpPr>
            <a:spLocks noGrp="1"/>
          </p:cNvSpPr>
          <p:nvPr>
            <p:ph type="sldNum" idx="8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961F266D-9CAD-434A-AE30-CC3FB12A37D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56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58" name="PlaceHolder 1"/>
          <p:cNvSpPr>
            <a:spLocks noGrp="1"/>
          </p:cNvSpPr>
          <p:nvPr>
            <p:ph type="sldNum" idx="8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089161B-190B-4CAA-A9D3-C8514E3E83E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59" name="Google Shape;231;g116d3f5ae16_1_0"/>
          <p:cNvSpPr/>
          <p:nvPr/>
        </p:nvSpPr>
        <p:spPr>
          <a:xfrm>
            <a:off x="565560" y="1599840"/>
            <a:ext cx="500796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Linguagem para desenvolvimento de software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Trabalha com visões: interpretada e construída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60" name="Imagem 3" descr="Desenho de um cachorro&#10;&#10;Descrição gerada automaticamente"/>
          <p:cNvPicPr/>
          <p:nvPr/>
        </p:nvPicPr>
        <p:blipFill>
          <a:blip r:embed="rId1"/>
          <a:stretch/>
        </p:blipFill>
        <p:spPr>
          <a:xfrm>
            <a:off x="5747040" y="1166760"/>
            <a:ext cx="2178360" cy="1515600"/>
          </a:xfrm>
          <a:prstGeom prst="rect">
            <a:avLst/>
          </a:prstGeom>
          <a:ln w="0">
            <a:noFill/>
          </a:ln>
        </p:spPr>
      </p:pic>
      <p:sp>
        <p:nvSpPr>
          <p:cNvPr id="661" name="Retângulo: Cantos Arredondados 6"/>
          <p:cNvSpPr/>
          <p:nvPr/>
        </p:nvSpPr>
        <p:spPr>
          <a:xfrm>
            <a:off x="7094880" y="2925720"/>
            <a:ext cx="1595520" cy="8042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</a:rPr>
              <a:t>Compreensão facilitada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62" name="Retângulo: Cantos Arredondados 7"/>
          <p:cNvSpPr/>
          <p:nvPr/>
        </p:nvSpPr>
        <p:spPr>
          <a:xfrm>
            <a:off x="3633840" y="4248000"/>
            <a:ext cx="1721520" cy="6321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</a:rPr>
              <a:t>Orientação à objeto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63" name="Retângulo: Cantos Arredondados 8"/>
          <p:cNvSpPr/>
          <p:nvPr/>
        </p:nvSpPr>
        <p:spPr>
          <a:xfrm>
            <a:off x="5711400" y="3870000"/>
            <a:ext cx="2528640" cy="6350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</a:rPr>
              <a:t>Liberdade para o desenvolvedor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5" name="PlaceHolder 1"/>
          <p:cNvSpPr>
            <a:spLocks noGrp="1"/>
          </p:cNvSpPr>
          <p:nvPr>
            <p:ph type="sldNum" idx="8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7F6A274-3F51-4845-A218-455F2F8FEEA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66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5508000" y="686880"/>
            <a:ext cx="3454560" cy="4222080"/>
          </a:xfrm>
          <a:prstGeom prst="rect">
            <a:avLst/>
          </a:prstGeom>
          <a:ln w="0">
            <a:noFill/>
          </a:ln>
        </p:spPr>
      </p:pic>
      <p:pic>
        <p:nvPicPr>
          <p:cNvPr id="667" name="Imagem 1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666360" y="1892520"/>
            <a:ext cx="4381920" cy="259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9" name="PlaceHolder 1"/>
          <p:cNvSpPr>
            <a:spLocks noGrp="1"/>
          </p:cNvSpPr>
          <p:nvPr>
            <p:ph type="sldNum" idx="9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10C6DF5-A700-4E2A-9562-2E78F052932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70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5508000" y="686880"/>
            <a:ext cx="3454560" cy="4222080"/>
          </a:xfrm>
          <a:prstGeom prst="rect">
            <a:avLst/>
          </a:prstGeom>
          <a:ln w="0">
            <a:noFill/>
          </a:ln>
        </p:spPr>
      </p:pic>
      <p:grpSp>
        <p:nvGrpSpPr>
          <p:cNvPr id="671" name="Agrupar 5"/>
          <p:cNvGrpSpPr/>
          <p:nvPr/>
        </p:nvGrpSpPr>
        <p:grpSpPr>
          <a:xfrm>
            <a:off x="3267000" y="2233080"/>
            <a:ext cx="2531880" cy="1843560"/>
            <a:chOff x="3267000" y="2233080"/>
            <a:chExt cx="2531880" cy="1843560"/>
          </a:xfrm>
        </p:grpSpPr>
        <p:sp>
          <p:nvSpPr>
            <p:cNvPr id="672" name="Retângulo: Cantos Arredondados 9"/>
            <p:cNvSpPr/>
            <p:nvPr/>
          </p:nvSpPr>
          <p:spPr>
            <a:xfrm>
              <a:off x="3268440" y="2931840"/>
              <a:ext cx="1763640" cy="4521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Classe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3" name="Retângulo: Cantos Arredondados 10"/>
            <p:cNvSpPr/>
            <p:nvPr/>
          </p:nvSpPr>
          <p:spPr>
            <a:xfrm>
              <a:off x="3267000" y="2360160"/>
              <a:ext cx="1771200" cy="4521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Caso de uso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4" name="Retângulo: Cantos Arredondados 11"/>
            <p:cNvSpPr/>
            <p:nvPr/>
          </p:nvSpPr>
          <p:spPr>
            <a:xfrm>
              <a:off x="3273120" y="3459960"/>
              <a:ext cx="1774440" cy="4629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</a:rPr>
                <a:t>Interação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5" name="Chave Direita 4"/>
            <p:cNvSpPr/>
            <p:nvPr/>
          </p:nvSpPr>
          <p:spPr>
            <a:xfrm>
              <a:off x="5270760" y="2233080"/>
              <a:ext cx="528120" cy="18435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ea4e6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6" name="Google Shape;231;g116d3f5ae16_1_0"/>
          <p:cNvSpPr/>
          <p:nvPr/>
        </p:nvSpPr>
        <p:spPr>
          <a:xfrm>
            <a:off x="565560" y="1621080"/>
            <a:ext cx="2657520" cy="30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Principais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7" name="Chave Esquerda 6"/>
          <p:cNvSpPr/>
          <p:nvPr/>
        </p:nvSpPr>
        <p:spPr>
          <a:xfrm>
            <a:off x="2132640" y="2233080"/>
            <a:ext cx="614160" cy="184356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Imagem 6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890520" y="802440"/>
            <a:ext cx="4511160" cy="4088160"/>
          </a:xfrm>
          <a:prstGeom prst="rect">
            <a:avLst/>
          </a:prstGeom>
          <a:ln w="0">
            <a:noFill/>
          </a:ln>
        </p:spPr>
      </p:pic>
      <p:sp>
        <p:nvSpPr>
          <p:cNvPr id="6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80" name="PlaceHolder 1"/>
          <p:cNvSpPr>
            <a:spLocks noGrp="1"/>
          </p:cNvSpPr>
          <p:nvPr>
            <p:ph type="sldNum" idx="9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3406046-4E4D-4923-BBC7-4F5F3AA8806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81" name="Google Shape;231;g116d3f5ae16_1_0"/>
          <p:cNvSpPr/>
          <p:nvPr/>
        </p:nvSpPr>
        <p:spPr>
          <a:xfrm>
            <a:off x="565560" y="1599840"/>
            <a:ext cx="265752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682" name="Chave Direita 4"/>
          <p:cNvSpPr/>
          <p:nvPr/>
        </p:nvSpPr>
        <p:spPr>
          <a:xfrm rot="10800000">
            <a:off x="3286800" y="1381680"/>
            <a:ext cx="452520" cy="345024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84" name="PlaceHolder 1"/>
          <p:cNvSpPr>
            <a:spLocks noGrp="1"/>
          </p:cNvSpPr>
          <p:nvPr>
            <p:ph type="sldNum" idx="9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9B56A28-F898-4B36-A5A7-9D47B2CDB1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85" name="Google Shape;231;g116d3f5ae16_1_0"/>
          <p:cNvSpPr/>
          <p:nvPr/>
        </p:nvSpPr>
        <p:spPr>
          <a:xfrm>
            <a:off x="565560" y="15998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Desenvolvimento de software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Paradigma OO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Foco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: Diagrama de Classes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86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861080" y="1893240"/>
            <a:ext cx="3885840" cy="2435040"/>
          </a:xfrm>
          <a:prstGeom prst="rect">
            <a:avLst/>
          </a:prstGeom>
          <a:ln w="0">
            <a:noFill/>
          </a:ln>
        </p:spPr>
      </p:pic>
      <p:pic>
        <p:nvPicPr>
          <p:cNvPr id="687" name="Imagem 3" descr="Desenho de um cachorro&#10;&#10;Descrição gerada automaticamente"/>
          <p:cNvPicPr/>
          <p:nvPr/>
        </p:nvPicPr>
        <p:blipFill>
          <a:blip r:embed="rId2"/>
          <a:stretch/>
        </p:blipFill>
        <p:spPr>
          <a:xfrm>
            <a:off x="4560840" y="746280"/>
            <a:ext cx="884520" cy="60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89" name="PlaceHolder 1"/>
          <p:cNvSpPr>
            <a:spLocks noGrp="1"/>
          </p:cNvSpPr>
          <p:nvPr>
            <p:ph type="sldNum" idx="9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DE342A0-63CA-4722-973F-E3AEB9C87D5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90" name="Google Shape;231;g116d3f5ae16_1_0"/>
          <p:cNvSpPr/>
          <p:nvPr/>
        </p:nvSpPr>
        <p:spPr>
          <a:xfrm>
            <a:off x="565560" y="15998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Classe (entidade)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Atributos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Operações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Associações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91" name="Imagem 3" descr="Desenho de um cachorro&#10;&#10;Descrição gerada automaticamente"/>
          <p:cNvPicPr/>
          <p:nvPr/>
        </p:nvPicPr>
        <p:blipFill>
          <a:blip r:embed="rId1"/>
          <a:stretch/>
        </p:blipFill>
        <p:spPr>
          <a:xfrm>
            <a:off x="4560840" y="746280"/>
            <a:ext cx="884520" cy="609840"/>
          </a:xfrm>
          <a:prstGeom prst="rect">
            <a:avLst/>
          </a:prstGeom>
          <a:ln w="0">
            <a:noFill/>
          </a:ln>
        </p:spPr>
      </p:pic>
      <p:pic>
        <p:nvPicPr>
          <p:cNvPr id="692" name="Imagem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66880" y="1602000"/>
            <a:ext cx="5104440" cy="320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Qual a função?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Projetos – 1 ou +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Arial"/>
              </a:rPr>
              <a:t>Características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Arial"/>
              </a:rPr>
              <a:t>Nome, n°, localização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CF10005-CBA1-4606-9615-A9B27512F9E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1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2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94" name="PlaceHolder 1"/>
          <p:cNvSpPr>
            <a:spLocks noGrp="1"/>
          </p:cNvSpPr>
          <p:nvPr>
            <p:ph type="sldNum" idx="9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426FAEB-AE65-441C-A961-4616AC02BA5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95" name="Google Shape;231;g116d3f5ae16_1_0"/>
          <p:cNvSpPr/>
          <p:nvPr/>
        </p:nvSpPr>
        <p:spPr>
          <a:xfrm>
            <a:off x="565560" y="15998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Atributo de Link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Associação binária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Associação reflexiva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Multiplicidade *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96" name="Imagem 3" descr="Desenho de um cachorro&#10;&#10;Descrição gerada automaticamente"/>
          <p:cNvPicPr/>
          <p:nvPr/>
        </p:nvPicPr>
        <p:blipFill>
          <a:blip r:embed="rId1"/>
          <a:stretch/>
        </p:blipFill>
        <p:spPr>
          <a:xfrm>
            <a:off x="4560840" y="746280"/>
            <a:ext cx="884520" cy="609840"/>
          </a:xfrm>
          <a:prstGeom prst="rect">
            <a:avLst/>
          </a:prstGeom>
          <a:ln w="0">
            <a:noFill/>
          </a:ln>
        </p:spPr>
      </p:pic>
      <p:pic>
        <p:nvPicPr>
          <p:cNvPr id="697" name="Imagem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66880" y="1602000"/>
            <a:ext cx="5104440" cy="320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99" name="PlaceHolder 1"/>
          <p:cNvSpPr>
            <a:spLocks noGrp="1"/>
          </p:cNvSpPr>
          <p:nvPr>
            <p:ph type="sldNum" idx="9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3573C56-FECF-45E6-8CB3-9A527811E97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00" name="Google Shape;231;g116d3f5ae16_1_0"/>
          <p:cNvSpPr/>
          <p:nvPr/>
        </p:nvSpPr>
        <p:spPr>
          <a:xfrm>
            <a:off x="565560" y="15998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Relacionamentos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Associação e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Agregação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01" name="Imagem 3" descr="Desenho de um cachorro&#10;&#10;Descrição gerada automaticamente"/>
          <p:cNvPicPr/>
          <p:nvPr/>
        </p:nvPicPr>
        <p:blipFill>
          <a:blip r:embed="rId1"/>
          <a:stretch/>
        </p:blipFill>
        <p:spPr>
          <a:xfrm>
            <a:off x="4560840" y="746280"/>
            <a:ext cx="884520" cy="609840"/>
          </a:xfrm>
          <a:prstGeom prst="rect">
            <a:avLst/>
          </a:prstGeom>
          <a:ln w="0">
            <a:noFill/>
          </a:ln>
        </p:spPr>
      </p:pic>
      <p:pic>
        <p:nvPicPr>
          <p:cNvPr id="702" name="Imagem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66880" y="1602000"/>
            <a:ext cx="5104440" cy="3200760"/>
          </a:xfrm>
          <a:prstGeom prst="rect">
            <a:avLst/>
          </a:prstGeom>
          <a:ln w="0">
            <a:noFill/>
          </a:ln>
        </p:spPr>
      </p:pic>
      <p:sp>
        <p:nvSpPr>
          <p:cNvPr id="703" name="Seta: para a Direita 4"/>
          <p:cNvSpPr/>
          <p:nvPr/>
        </p:nvSpPr>
        <p:spPr>
          <a:xfrm>
            <a:off x="567360" y="4345920"/>
            <a:ext cx="2070000" cy="16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aixaDeTexto 5"/>
          <p:cNvSpPr/>
          <p:nvPr/>
        </p:nvSpPr>
        <p:spPr>
          <a:xfrm>
            <a:off x="474840" y="456732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Direcional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05" name="Seta: da Esquerda para a Direita 6"/>
          <p:cNvSpPr/>
          <p:nvPr/>
        </p:nvSpPr>
        <p:spPr>
          <a:xfrm>
            <a:off x="561960" y="4092480"/>
            <a:ext cx="2070000" cy="18288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Outra Notação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07" name="PlaceHolder 1"/>
          <p:cNvSpPr>
            <a:spLocks noGrp="1"/>
          </p:cNvSpPr>
          <p:nvPr>
            <p:ph type="sldNum" idx="9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707EC04-F38E-4465-AAD0-22FC925063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08" name="Google Shape;231;g116d3f5ae16_1_0"/>
          <p:cNvSpPr/>
          <p:nvPr/>
        </p:nvSpPr>
        <p:spPr>
          <a:xfrm>
            <a:off x="565560" y="15998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Weak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qualified association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Discriminator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09" name="Imagem 3" descr="Desenho de um cachorro&#10;&#10;Descrição gerada automaticamente"/>
          <p:cNvPicPr/>
          <p:nvPr/>
        </p:nvPicPr>
        <p:blipFill>
          <a:blip r:embed="rId1"/>
          <a:stretch/>
        </p:blipFill>
        <p:spPr>
          <a:xfrm>
            <a:off x="4560840" y="746280"/>
            <a:ext cx="884520" cy="609840"/>
          </a:xfrm>
          <a:prstGeom prst="rect">
            <a:avLst/>
          </a:prstGeom>
          <a:ln w="0">
            <a:noFill/>
          </a:ln>
        </p:spPr>
      </p:pic>
      <p:pic>
        <p:nvPicPr>
          <p:cNvPr id="710" name="Imagem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66880" y="1602000"/>
            <a:ext cx="5104440" cy="3200760"/>
          </a:xfrm>
          <a:prstGeom prst="rect">
            <a:avLst/>
          </a:prstGeom>
          <a:ln w="0">
            <a:noFill/>
          </a:ln>
        </p:spPr>
      </p:pic>
      <p:sp>
        <p:nvSpPr>
          <p:cNvPr id="711" name="Conector: Angulado 7"/>
          <p:cNvSpPr/>
          <p:nvPr/>
        </p:nvSpPr>
        <p:spPr>
          <a:xfrm>
            <a:off x="1451520" y="2664360"/>
            <a:ext cx="2261880" cy="10220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c81f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489360" y="3407040"/>
            <a:ext cx="2753640" cy="1542600"/>
          </a:xfrm>
          <a:prstGeom prst="rect">
            <a:avLst/>
          </a:prstGeom>
          <a:ln w="0">
            <a:noFill/>
          </a:ln>
        </p:spPr>
      </p:pic>
      <p:sp>
        <p:nvSpPr>
          <p:cNvPr id="713" name="Google Shape;196;p5"/>
          <p:cNvSpPr/>
          <p:nvPr/>
        </p:nvSpPr>
        <p:spPr>
          <a:xfrm>
            <a:off x="707760" y="1711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Relacionamentos de alto grau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714" name="Google Shape;197;p5" descr=""/>
          <p:cNvPicPr/>
          <p:nvPr/>
        </p:nvPicPr>
        <p:blipFill>
          <a:blip r:embed="rId2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715" name="PlaceHolder 1"/>
          <p:cNvSpPr>
            <a:spLocks noGrp="1"/>
          </p:cNvSpPr>
          <p:nvPr>
            <p:ph type="sldNum" idx="9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79D63171-3AF5-4405-995D-0D625CF7463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16" name="CaixaDeTexto 2"/>
          <p:cNvSpPr/>
          <p:nvPr/>
        </p:nvSpPr>
        <p:spPr>
          <a:xfrm>
            <a:off x="5928480" y="3917520"/>
            <a:ext cx="305568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ffffff"/>
                </a:solidFill>
                <a:latin typeface="Century Gothic"/>
                <a:ea typeface="Arial"/>
              </a:rPr>
              <a:t>ER Model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18" name="PlaceHolder 1"/>
          <p:cNvSpPr>
            <a:spLocks noGrp="1"/>
          </p:cNvSpPr>
          <p:nvPr>
            <p:ph type="sldNum" idx="9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5DA10E0-D189-4530-8FD3-BB45AB798C2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19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Ternário, …, N-ário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Perspectiva diferente do binário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Obs: 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Instâncias refletem a visão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0" name="Retângulo: Cantos Arredondados 2"/>
          <p:cNvSpPr/>
          <p:nvPr/>
        </p:nvSpPr>
        <p:spPr>
          <a:xfrm>
            <a:off x="5930640" y="2100240"/>
            <a:ext cx="2618280" cy="1974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Trade-off na tomada de decisão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1" name="Retângulo: Cantos Arredondados 4"/>
          <p:cNvSpPr/>
          <p:nvPr/>
        </p:nvSpPr>
        <p:spPr>
          <a:xfrm>
            <a:off x="4413600" y="3660120"/>
            <a:ext cx="9932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(s,j,p)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23" name="PlaceHolder 1"/>
          <p:cNvSpPr>
            <a:spLocks noGrp="1"/>
          </p:cNvSpPr>
          <p:nvPr>
            <p:ph type="sldNum" idx="9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14416D7-9E88-4034-B1B2-6E42096524E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24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Cenário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725" name="Retângulo: Cantos Arredondados 2"/>
          <p:cNvSpPr/>
          <p:nvPr/>
        </p:nvSpPr>
        <p:spPr>
          <a:xfrm>
            <a:off x="3333600" y="3699000"/>
            <a:ext cx="3710880" cy="81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Estabelecimento (loja)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6" name="Retângulo: Cantos Arredondados 3"/>
          <p:cNvSpPr/>
          <p:nvPr/>
        </p:nvSpPr>
        <p:spPr>
          <a:xfrm>
            <a:off x="2548080" y="2374920"/>
            <a:ext cx="205200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Fornecedor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7" name="Retângulo: Cantos Arredondados 7"/>
          <p:cNvSpPr/>
          <p:nvPr/>
        </p:nvSpPr>
        <p:spPr>
          <a:xfrm>
            <a:off x="5991840" y="1977120"/>
            <a:ext cx="205200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Projeto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8" name="Retângulo: Cantos Arredondados 8"/>
          <p:cNvSpPr/>
          <p:nvPr/>
        </p:nvSpPr>
        <p:spPr>
          <a:xfrm>
            <a:off x="5022360" y="2953800"/>
            <a:ext cx="205200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Produto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135080" y="1749240"/>
            <a:ext cx="6561360" cy="2547360"/>
          </a:xfrm>
          <a:prstGeom prst="rect">
            <a:avLst/>
          </a:prstGeom>
          <a:ln w="0">
            <a:noFill/>
          </a:ln>
        </p:spPr>
      </p:pic>
      <p:sp>
        <p:nvSpPr>
          <p:cNvPr id="73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31" name="PlaceHolder 1"/>
          <p:cNvSpPr>
            <a:spLocks noGrp="1"/>
          </p:cNvSpPr>
          <p:nvPr>
            <p:ph type="sldNum" idx="10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81DC17F-0964-4E61-BA07-739D08DCE4B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2" name="Retângulo: Cantos Arredondados 4"/>
          <p:cNvSpPr/>
          <p:nvPr/>
        </p:nvSpPr>
        <p:spPr>
          <a:xfrm>
            <a:off x="3244680" y="1893600"/>
            <a:ext cx="9932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c0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(s,j,p)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3" name="CaixaDeTexto 1"/>
          <p:cNvSpPr/>
          <p:nvPr/>
        </p:nvSpPr>
        <p:spPr>
          <a:xfrm>
            <a:off x="2896560" y="4752000"/>
            <a:ext cx="30394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070280" y="1614240"/>
            <a:ext cx="6528960" cy="3025080"/>
          </a:xfrm>
          <a:prstGeom prst="rect">
            <a:avLst/>
          </a:prstGeom>
          <a:ln w="0">
            <a:noFill/>
          </a:ln>
        </p:spPr>
      </p:pic>
      <p:sp>
        <p:nvSpPr>
          <p:cNvPr id="7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36" name="PlaceHolder 1"/>
          <p:cNvSpPr>
            <a:spLocks noGrp="1"/>
          </p:cNvSpPr>
          <p:nvPr>
            <p:ph type="sldNum" idx="10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27A9ECF-3E33-477B-BAA6-07D3119DFBD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7" name="Retângulo: Cantos Arredondados 4"/>
          <p:cNvSpPr/>
          <p:nvPr/>
        </p:nvSpPr>
        <p:spPr>
          <a:xfrm>
            <a:off x="465120" y="3634200"/>
            <a:ext cx="9932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(s,j)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8" name="Retângulo: Cantos Arredondados 8"/>
          <p:cNvSpPr/>
          <p:nvPr/>
        </p:nvSpPr>
        <p:spPr>
          <a:xfrm>
            <a:off x="7336080" y="3504240"/>
            <a:ext cx="9932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(j,p)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9" name="Retângulo: Cantos Arredondados 9"/>
          <p:cNvSpPr/>
          <p:nvPr/>
        </p:nvSpPr>
        <p:spPr>
          <a:xfrm>
            <a:off x="3920040" y="1478160"/>
            <a:ext cx="9932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(s,p)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40" name="CaixaDeTexto 1"/>
          <p:cNvSpPr/>
          <p:nvPr/>
        </p:nvSpPr>
        <p:spPr>
          <a:xfrm>
            <a:off x="2896560" y="4752000"/>
            <a:ext cx="30394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22080" y="1776600"/>
            <a:ext cx="7659000" cy="2765160"/>
          </a:xfrm>
          <a:prstGeom prst="rect">
            <a:avLst/>
          </a:prstGeom>
          <a:ln w="0">
            <a:noFill/>
          </a:ln>
        </p:spPr>
      </p:pic>
      <p:sp>
        <p:nvSpPr>
          <p:cNvPr id="74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43" name="PlaceHolder 1"/>
          <p:cNvSpPr>
            <a:spLocks noGrp="1"/>
          </p:cNvSpPr>
          <p:nvPr>
            <p:ph type="sldNum" idx="10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942133B-8596-499D-BB29-02323EE3737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4" name="Retângulo: Cantos Arredondados 8"/>
          <p:cNvSpPr/>
          <p:nvPr/>
        </p:nvSpPr>
        <p:spPr>
          <a:xfrm>
            <a:off x="621000" y="4296600"/>
            <a:ext cx="2220840" cy="473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Weak &amp; Depêndencia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45" name="CaixaDeTexto 2"/>
          <p:cNvSpPr/>
          <p:nvPr/>
        </p:nvSpPr>
        <p:spPr>
          <a:xfrm>
            <a:off x="2896560" y="4752000"/>
            <a:ext cx="30394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Relacionamento N-ário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47" name="PlaceHolder 1"/>
          <p:cNvSpPr>
            <a:spLocks noGrp="1"/>
          </p:cNvSpPr>
          <p:nvPr>
            <p:ph type="sldNum" idx="10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493884A-97AA-4107-B058-049E93AA4F8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8" name="Google Shape;231;g116d3f5ae16_1_0"/>
          <p:cNvSpPr/>
          <p:nvPr/>
        </p:nvSpPr>
        <p:spPr>
          <a:xfrm>
            <a:off x="565560" y="1481040"/>
            <a:ext cx="7984080" cy="31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Cenário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749" name="Retângulo: Cantos Arredondados 2"/>
          <p:cNvSpPr/>
          <p:nvPr/>
        </p:nvSpPr>
        <p:spPr>
          <a:xfrm>
            <a:off x="561240" y="2862000"/>
            <a:ext cx="4107240" cy="1396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Consultas médicas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50" name="Retângulo: Cantos Arredondados 3"/>
          <p:cNvSpPr/>
          <p:nvPr/>
        </p:nvSpPr>
        <p:spPr>
          <a:xfrm>
            <a:off x="6189120" y="2566080"/>
            <a:ext cx="179892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Médico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1" name="Retângulo: Cantos Arredondados 6"/>
          <p:cNvSpPr/>
          <p:nvPr/>
        </p:nvSpPr>
        <p:spPr>
          <a:xfrm>
            <a:off x="6189120" y="3927960"/>
            <a:ext cx="179892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Exames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2" name="Retângulo: Cantos Arredondados 7"/>
          <p:cNvSpPr/>
          <p:nvPr/>
        </p:nvSpPr>
        <p:spPr>
          <a:xfrm>
            <a:off x="5130720" y="3257640"/>
            <a:ext cx="1798920" cy="479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Paciente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  <dc:description/>
  <dc:language>pt-BR</dc:language>
  <cp:lastModifiedBy/>
  <dcterms:modified xsi:type="dcterms:W3CDTF">2022-09-25T19:39:42Z</dcterms:modified>
  <cp:revision>2586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HiddenSlides">
    <vt:i4>2</vt:i4>
  </property>
  <property fmtid="{D5CDD505-2E9C-101B-9397-08002B2CF9AE}" pid="4" name="MediaServiceImageTags">
    <vt:lpwstr/>
  </property>
  <property fmtid="{D5CDD505-2E9C-101B-9397-08002B2CF9AE}" pid="5" name="Notes">
    <vt:i4>305</vt:i4>
  </property>
  <property fmtid="{D5CDD505-2E9C-101B-9397-08002B2CF9AE}" pid="6" name="PresentationFormat">
    <vt:lpwstr>Apresentação na tela (16:9)</vt:lpwstr>
  </property>
  <property fmtid="{D5CDD505-2E9C-101B-9397-08002B2CF9AE}" pid="7" name="Slides">
    <vt:i4>305</vt:i4>
  </property>
</Properties>
</file>